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134806022" r:id="rId5"/>
    <p:sldId id="2134806023" r:id="rId6"/>
    <p:sldId id="2134805971" r:id="rId7"/>
    <p:sldId id="2134805961" r:id="rId8"/>
    <p:sldId id="2134805968" r:id="rId9"/>
    <p:sldId id="2134805989" r:id="rId10"/>
    <p:sldId id="2134805990" r:id="rId11"/>
    <p:sldId id="2134805991" r:id="rId12"/>
    <p:sldId id="2134805992" r:id="rId13"/>
    <p:sldId id="2134805972" r:id="rId14"/>
    <p:sldId id="323" r:id="rId15"/>
    <p:sldId id="324" r:id="rId16"/>
    <p:sldId id="325" r:id="rId17"/>
    <p:sldId id="2134805996" r:id="rId18"/>
    <p:sldId id="2134806027" r:id="rId19"/>
    <p:sldId id="2134806024" r:id="rId20"/>
    <p:sldId id="2134806006" r:id="rId21"/>
    <p:sldId id="2134806008" r:id="rId22"/>
    <p:sldId id="2134806009" r:id="rId23"/>
    <p:sldId id="2134806010" r:id="rId24"/>
    <p:sldId id="2134806016" r:id="rId25"/>
    <p:sldId id="2134806017" r:id="rId26"/>
    <p:sldId id="2134805995" r:id="rId27"/>
    <p:sldId id="2134806011" r:id="rId28"/>
    <p:sldId id="2134806014" r:id="rId29"/>
    <p:sldId id="2134806015" r:id="rId30"/>
    <p:sldId id="2134806018" r:id="rId31"/>
    <p:sldId id="2134806019" r:id="rId32"/>
    <p:sldId id="2134806020" r:id="rId33"/>
    <p:sldId id="2134806021" r:id="rId34"/>
    <p:sldId id="2134806025" r:id="rId35"/>
    <p:sldId id="2134806026"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66"/>
    <a:srgbClr val="005492"/>
    <a:srgbClr val="002A92"/>
    <a:srgbClr val="FF7A0F"/>
    <a:srgbClr val="ADDCFF"/>
    <a:srgbClr val="75D8E9"/>
    <a:srgbClr val="58A6B5"/>
    <a:srgbClr val="008BBF"/>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7" autoAdjust="0"/>
    <p:restoredTop sz="83266" autoAdjust="0"/>
  </p:normalViewPr>
  <p:slideViewPr>
    <p:cSldViewPr>
      <p:cViewPr varScale="1">
        <p:scale>
          <a:sx n="55" d="100"/>
          <a:sy n="55" d="100"/>
        </p:scale>
        <p:origin x="908" y="48"/>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32F65-8218-48A4-B0A6-9E628D720EB6}"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SG"/>
        </a:p>
      </dgm:t>
    </dgm:pt>
    <dgm:pt modelId="{2C7CEC76-3BB8-4A0C-9D2E-469795A3DDFA}">
      <dgm:prSet phldrT="[Text]" custT="1"/>
      <dgm:spPr/>
      <dgm:t>
        <a:bodyPr/>
        <a:lstStyle/>
        <a:p>
          <a:r>
            <a:rPr lang="en-US" sz="2000" b="1" dirty="0">
              <a:solidFill>
                <a:schemeClr val="tx1"/>
              </a:solidFill>
              <a:latin typeface="Ubuntu" panose="020B0504030602030204" pitchFamily="34" charset="0"/>
            </a:rPr>
            <a:t>Omika Shrivastava</a:t>
          </a:r>
        </a:p>
        <a:p>
          <a:r>
            <a:rPr lang="en-US" sz="1200" dirty="0">
              <a:solidFill>
                <a:schemeClr val="tx1"/>
              </a:solidFill>
              <a:latin typeface="Ubuntu" panose="020B0504030602030204" pitchFamily="34" charset="0"/>
            </a:rPr>
            <a:t>13+ years experience in financial services across varied products </a:t>
          </a:r>
          <a:endParaRPr lang="en-SG" sz="1200" dirty="0">
            <a:solidFill>
              <a:schemeClr val="tx1"/>
            </a:solidFill>
            <a:latin typeface="Ubuntu" panose="020B0504030602030204" pitchFamily="34" charset="0"/>
          </a:endParaRPr>
        </a:p>
      </dgm:t>
    </dgm:pt>
    <dgm:pt modelId="{BA664D67-8382-44F7-AEF5-3103E7B69C4A}" type="parTrans" cxnId="{7AE10B27-E966-4F1F-8872-37B488DB2B8F}">
      <dgm:prSet/>
      <dgm:spPr/>
      <dgm:t>
        <a:bodyPr/>
        <a:lstStyle/>
        <a:p>
          <a:endParaRPr lang="en-SG"/>
        </a:p>
      </dgm:t>
    </dgm:pt>
    <dgm:pt modelId="{B714CC3E-30B1-4A8A-80FC-C59062C121AF}" type="sibTrans" cxnId="{7AE10B27-E966-4F1F-8872-37B488DB2B8F}">
      <dgm:prSet/>
      <dgm:spPr/>
      <dgm:t>
        <a:bodyPr/>
        <a:lstStyle/>
        <a:p>
          <a:endParaRPr lang="en-SG"/>
        </a:p>
      </dgm:t>
    </dgm:pt>
    <dgm:pt modelId="{C6461805-C37C-4373-BDB2-04CCE5AA8D47}">
      <dgm:prSet phldrT="[Text]" custT="1"/>
      <dgm:spPr/>
      <dgm: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Goloknath Mishra</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14+ years experience in Digital Transformation using Microsoft Tech.</a:t>
          </a:r>
          <a:endParaRPr lang="en-SG" sz="1200" kern="1200" dirty="0">
            <a:solidFill>
              <a:srgbClr val="000000"/>
            </a:solidFill>
            <a:latin typeface="Ubuntu" panose="020B0504030602030204" pitchFamily="34" charset="0"/>
            <a:ea typeface="+mn-ea"/>
            <a:cs typeface="+mn-cs"/>
          </a:endParaRPr>
        </a:p>
      </dgm:t>
    </dgm:pt>
    <dgm:pt modelId="{36CACF41-FE4D-41AA-ACC3-47E7AE5BC400}" type="parTrans" cxnId="{3483A6FC-671A-4C59-A689-1D00B8A97C89}">
      <dgm:prSet/>
      <dgm:spPr/>
      <dgm:t>
        <a:bodyPr/>
        <a:lstStyle/>
        <a:p>
          <a:endParaRPr lang="en-SG"/>
        </a:p>
      </dgm:t>
    </dgm:pt>
    <dgm:pt modelId="{C469B4DE-EFE7-4391-A3A4-6FD6FD680C93}" type="sibTrans" cxnId="{3483A6FC-671A-4C59-A689-1D00B8A97C89}">
      <dgm:prSet/>
      <dgm:spPr/>
      <dgm:t>
        <a:bodyPr/>
        <a:lstStyle/>
        <a:p>
          <a:endParaRPr lang="en-SG"/>
        </a:p>
      </dgm:t>
    </dgm:pt>
    <dgm:pt modelId="{1A65B0B6-4140-4535-9585-B17DDBC27AAB}">
      <dgm:prSet phldrT="[Text]" custT="1"/>
      <dgm:spPr/>
      <dgm:t>
        <a:bodyPr/>
        <a:lstStyle/>
        <a:p>
          <a:r>
            <a:rPr lang="en-US" sz="2000" b="1" kern="1200" dirty="0">
              <a:solidFill>
                <a:schemeClr val="tx1"/>
              </a:solidFill>
              <a:latin typeface="Ubuntu" panose="020B0504030602030204" pitchFamily="34" charset="0"/>
            </a:rPr>
            <a:t>Arpitha S Shet</a:t>
          </a:r>
        </a:p>
        <a:p>
          <a:r>
            <a:rPr lang="en-US" sz="1200" kern="1200" dirty="0">
              <a:solidFill>
                <a:srgbClr val="000000"/>
              </a:solidFill>
              <a:latin typeface="Ubuntu" panose="020B0504030602030204" pitchFamily="34" charset="0"/>
              <a:ea typeface="+mn-ea"/>
              <a:cs typeface="+mn-cs"/>
            </a:rPr>
            <a:t>CA,4+ experience in Audit /Taxation and currently working as a financial Analyst</a:t>
          </a:r>
        </a:p>
        <a:p>
          <a:endParaRPr lang="en-SG" sz="1600" kern="1200" dirty="0">
            <a:solidFill>
              <a:schemeClr val="tx1"/>
            </a:solidFill>
            <a:latin typeface="Ubuntu" panose="020B0504030602030204" pitchFamily="34" charset="0"/>
          </a:endParaRPr>
        </a:p>
      </dgm:t>
    </dgm:pt>
    <dgm:pt modelId="{42C3E049-2690-46E0-9788-962029D48113}" type="parTrans" cxnId="{02E7CFCB-7DBB-4319-AEBE-6DE78E0A42AA}">
      <dgm:prSet/>
      <dgm:spPr/>
      <dgm:t>
        <a:bodyPr/>
        <a:lstStyle/>
        <a:p>
          <a:endParaRPr lang="en-SG"/>
        </a:p>
      </dgm:t>
    </dgm:pt>
    <dgm:pt modelId="{751AE377-9994-4BEC-A4E9-E75A2B7CD82C}" type="sibTrans" cxnId="{02E7CFCB-7DBB-4319-AEBE-6DE78E0A42AA}">
      <dgm:prSet/>
      <dgm:spPr/>
      <dgm:t>
        <a:bodyPr/>
        <a:lstStyle/>
        <a:p>
          <a:endParaRPr lang="en-SG"/>
        </a:p>
      </dgm:t>
    </dgm:pt>
    <dgm:pt modelId="{C5D61724-6D3C-49FB-9EF6-357ADFED2A9E}">
      <dgm:prSet phldrT="[Text]" custT="1"/>
      <dgm:spPr/>
      <dgm: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Monish Parekh</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11+ years experience in Fintech Industry</a:t>
          </a:r>
          <a:endParaRPr lang="en-SG" sz="1200" kern="1200" dirty="0">
            <a:solidFill>
              <a:srgbClr val="000000"/>
            </a:solidFill>
            <a:latin typeface="Ubuntu" panose="020B0504030602030204" pitchFamily="34" charset="0"/>
            <a:ea typeface="+mn-ea"/>
            <a:cs typeface="+mn-cs"/>
          </a:endParaRPr>
        </a:p>
      </dgm:t>
    </dgm:pt>
    <dgm:pt modelId="{E99BE5D4-B3A5-4521-AB60-D732CCDF4BBA}" type="parTrans" cxnId="{3A94CDBA-CAD0-49EE-9361-930B0EDC35E9}">
      <dgm:prSet/>
      <dgm:spPr/>
      <dgm:t>
        <a:bodyPr/>
        <a:lstStyle/>
        <a:p>
          <a:endParaRPr lang="en-SG"/>
        </a:p>
      </dgm:t>
    </dgm:pt>
    <dgm:pt modelId="{4CE10350-9787-44B0-A4DC-ABB0CE6CB6D3}" type="sibTrans" cxnId="{3A94CDBA-CAD0-49EE-9361-930B0EDC35E9}">
      <dgm:prSet/>
      <dgm:spPr/>
      <dgm:t>
        <a:bodyPr/>
        <a:lstStyle/>
        <a:p>
          <a:endParaRPr lang="en-SG"/>
        </a:p>
      </dgm:t>
    </dgm:pt>
    <dgm:pt modelId="{314E74F2-A79C-432B-9D70-17C576A13B75}">
      <dgm:prSet phldrT="[Text]" custT="1"/>
      <dgm:spPr/>
      <dgm: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Komal Tiwari</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5+ years experience in Banking Industry</a:t>
          </a:r>
          <a:endParaRPr lang="en-SG" sz="1200" kern="1200" dirty="0">
            <a:solidFill>
              <a:srgbClr val="000000"/>
            </a:solidFill>
            <a:latin typeface="Ubuntu" panose="020B0504030602030204" pitchFamily="34" charset="0"/>
            <a:ea typeface="+mn-ea"/>
            <a:cs typeface="+mn-cs"/>
          </a:endParaRPr>
        </a:p>
      </dgm:t>
    </dgm:pt>
    <dgm:pt modelId="{BFF7DF6C-1E51-40B9-9FCE-1E9390F15D27}" type="parTrans" cxnId="{23B47FB5-0F81-41AD-935D-7C2D4060FADD}">
      <dgm:prSet/>
      <dgm:spPr/>
      <dgm:t>
        <a:bodyPr/>
        <a:lstStyle/>
        <a:p>
          <a:endParaRPr lang="en-SG"/>
        </a:p>
      </dgm:t>
    </dgm:pt>
    <dgm:pt modelId="{313E30DC-BFCA-4869-8EFF-24A66C67BC3A}" type="sibTrans" cxnId="{23B47FB5-0F81-41AD-935D-7C2D4060FADD}">
      <dgm:prSet/>
      <dgm:spPr/>
      <dgm:t>
        <a:bodyPr/>
        <a:lstStyle/>
        <a:p>
          <a:endParaRPr lang="en-SG"/>
        </a:p>
      </dgm:t>
    </dgm:pt>
    <dgm:pt modelId="{6D8FD8F9-F065-4593-8D54-601BFE6C0273}">
      <dgm:prSet phldrT="[Text]" custT="1"/>
      <dgm:spPr/>
      <dgm: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Deepika Jude</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13+ years experience in Fintech Industry </a:t>
          </a:r>
          <a:endParaRPr lang="en-SG" sz="1200" kern="1200" dirty="0">
            <a:solidFill>
              <a:srgbClr val="000000"/>
            </a:solidFill>
            <a:latin typeface="Ubuntu" panose="020B0504030602030204" pitchFamily="34" charset="0"/>
            <a:ea typeface="+mn-ea"/>
            <a:cs typeface="+mn-cs"/>
          </a:endParaRPr>
        </a:p>
      </dgm:t>
    </dgm:pt>
    <dgm:pt modelId="{4B6ABE34-8CA3-4DB1-8539-013B67BDFFCF}" type="parTrans" cxnId="{999F8FA7-8B0A-4A99-9FEF-DC73533E07D5}">
      <dgm:prSet/>
      <dgm:spPr/>
      <dgm:t>
        <a:bodyPr/>
        <a:lstStyle/>
        <a:p>
          <a:endParaRPr lang="en-SG"/>
        </a:p>
      </dgm:t>
    </dgm:pt>
    <dgm:pt modelId="{6340B9D3-DAA1-4CB8-A72C-33569DB6925F}" type="sibTrans" cxnId="{999F8FA7-8B0A-4A99-9FEF-DC73533E07D5}">
      <dgm:prSet/>
      <dgm:spPr/>
      <dgm:t>
        <a:bodyPr/>
        <a:lstStyle/>
        <a:p>
          <a:endParaRPr lang="en-SG"/>
        </a:p>
      </dgm:t>
    </dgm:pt>
    <dgm:pt modelId="{933AEC66-AE0A-4E6D-B920-09F9C06849F5}" type="pres">
      <dgm:prSet presAssocID="{82032F65-8218-48A4-B0A6-9E628D720EB6}" presName="diagram" presStyleCnt="0">
        <dgm:presLayoutVars>
          <dgm:dir/>
          <dgm:resizeHandles val="exact"/>
        </dgm:presLayoutVars>
      </dgm:prSet>
      <dgm:spPr/>
    </dgm:pt>
    <dgm:pt modelId="{F1E7616D-711D-47EB-8E0E-DC17DBBB4CA5}" type="pres">
      <dgm:prSet presAssocID="{2C7CEC76-3BB8-4A0C-9D2E-469795A3DDFA}" presName="node" presStyleLbl="node1" presStyleIdx="0" presStyleCnt="6">
        <dgm:presLayoutVars>
          <dgm:bulletEnabled val="1"/>
        </dgm:presLayoutVars>
      </dgm:prSet>
      <dgm:spPr/>
    </dgm:pt>
    <dgm:pt modelId="{A60FF764-5B69-431C-BC3E-B75D2FC30E65}" type="pres">
      <dgm:prSet presAssocID="{B714CC3E-30B1-4A8A-80FC-C59062C121AF}" presName="sibTrans" presStyleCnt="0"/>
      <dgm:spPr/>
    </dgm:pt>
    <dgm:pt modelId="{8EA6B6EE-9DCD-4C25-BF44-41F39DA0BAC5}" type="pres">
      <dgm:prSet presAssocID="{C6461805-C37C-4373-BDB2-04CCE5AA8D47}" presName="node" presStyleLbl="node1" presStyleIdx="1" presStyleCnt="6">
        <dgm:presLayoutVars>
          <dgm:bulletEnabled val="1"/>
        </dgm:presLayoutVars>
      </dgm:prSet>
      <dgm:spPr/>
    </dgm:pt>
    <dgm:pt modelId="{92B3FAE2-5EBC-477D-9F5A-4A6C4E8DC436}" type="pres">
      <dgm:prSet presAssocID="{C469B4DE-EFE7-4391-A3A4-6FD6FD680C93}" presName="sibTrans" presStyleCnt="0"/>
      <dgm:spPr/>
    </dgm:pt>
    <dgm:pt modelId="{A4F2AD3E-E42A-4B9B-B4B5-4F554C96D2FD}" type="pres">
      <dgm:prSet presAssocID="{1A65B0B6-4140-4535-9585-B17DDBC27AAB}" presName="node" presStyleLbl="node1" presStyleIdx="2" presStyleCnt="6" custLinFactNeighborX="1218">
        <dgm:presLayoutVars>
          <dgm:bulletEnabled val="1"/>
        </dgm:presLayoutVars>
      </dgm:prSet>
      <dgm:spPr/>
    </dgm:pt>
    <dgm:pt modelId="{EB008C7D-79E6-4AC4-836B-FCFFFE7ED35E}" type="pres">
      <dgm:prSet presAssocID="{751AE377-9994-4BEC-A4E9-E75A2B7CD82C}" presName="sibTrans" presStyleCnt="0"/>
      <dgm:spPr/>
    </dgm:pt>
    <dgm:pt modelId="{2F7E4371-4D7C-411A-8887-9ADFB8C535ED}" type="pres">
      <dgm:prSet presAssocID="{C5D61724-6D3C-49FB-9EF6-357ADFED2A9E}" presName="node" presStyleLbl="node1" presStyleIdx="3" presStyleCnt="6">
        <dgm:presLayoutVars>
          <dgm:bulletEnabled val="1"/>
        </dgm:presLayoutVars>
      </dgm:prSet>
      <dgm:spPr/>
    </dgm:pt>
    <dgm:pt modelId="{E6CFCCA1-F730-4BFC-B8E4-4F56FFA777DE}" type="pres">
      <dgm:prSet presAssocID="{4CE10350-9787-44B0-A4DC-ABB0CE6CB6D3}" presName="sibTrans" presStyleCnt="0"/>
      <dgm:spPr/>
    </dgm:pt>
    <dgm:pt modelId="{42EA3DBE-5198-4A73-AB3E-0DC612874C04}" type="pres">
      <dgm:prSet presAssocID="{314E74F2-A79C-432B-9D70-17C576A13B75}" presName="node" presStyleLbl="node1" presStyleIdx="4" presStyleCnt="6" custLinFactNeighborX="1218" custLinFactNeighborY="-140">
        <dgm:presLayoutVars>
          <dgm:bulletEnabled val="1"/>
        </dgm:presLayoutVars>
      </dgm:prSet>
      <dgm:spPr/>
    </dgm:pt>
    <dgm:pt modelId="{09902B98-52A1-4FAE-AE93-283AE204A1F0}" type="pres">
      <dgm:prSet presAssocID="{313E30DC-BFCA-4869-8EFF-24A66C67BC3A}" presName="sibTrans" presStyleCnt="0"/>
      <dgm:spPr/>
    </dgm:pt>
    <dgm:pt modelId="{078588DA-554A-4A60-92BC-669754F246BC}" type="pres">
      <dgm:prSet presAssocID="{6D8FD8F9-F065-4593-8D54-601BFE6C0273}" presName="node" presStyleLbl="node1" presStyleIdx="5" presStyleCnt="6">
        <dgm:presLayoutVars>
          <dgm:bulletEnabled val="1"/>
        </dgm:presLayoutVars>
      </dgm:prSet>
      <dgm:spPr/>
    </dgm:pt>
  </dgm:ptLst>
  <dgm:cxnLst>
    <dgm:cxn modelId="{5E60FE1B-95FA-4C40-BC2D-53D45645312E}" type="presOf" srcId="{1A65B0B6-4140-4535-9585-B17DDBC27AAB}" destId="{A4F2AD3E-E42A-4B9B-B4B5-4F554C96D2FD}" srcOrd="0" destOrd="0" presId="urn:microsoft.com/office/officeart/2005/8/layout/default"/>
    <dgm:cxn modelId="{7AE10B27-E966-4F1F-8872-37B488DB2B8F}" srcId="{82032F65-8218-48A4-B0A6-9E628D720EB6}" destId="{2C7CEC76-3BB8-4A0C-9D2E-469795A3DDFA}" srcOrd="0" destOrd="0" parTransId="{BA664D67-8382-44F7-AEF5-3103E7B69C4A}" sibTransId="{B714CC3E-30B1-4A8A-80FC-C59062C121AF}"/>
    <dgm:cxn modelId="{055F7C29-6148-46BB-9AA0-7F8949044E45}" type="presOf" srcId="{314E74F2-A79C-432B-9D70-17C576A13B75}" destId="{42EA3DBE-5198-4A73-AB3E-0DC612874C04}" srcOrd="0" destOrd="0" presId="urn:microsoft.com/office/officeart/2005/8/layout/default"/>
    <dgm:cxn modelId="{71315B2F-8D4B-4BAB-A6D3-B51C8D5BD879}" type="presOf" srcId="{2C7CEC76-3BB8-4A0C-9D2E-469795A3DDFA}" destId="{F1E7616D-711D-47EB-8E0E-DC17DBBB4CA5}" srcOrd="0" destOrd="0" presId="urn:microsoft.com/office/officeart/2005/8/layout/default"/>
    <dgm:cxn modelId="{8F157C34-CBB2-435E-8302-03C2E1766CA9}" type="presOf" srcId="{82032F65-8218-48A4-B0A6-9E628D720EB6}" destId="{933AEC66-AE0A-4E6D-B920-09F9C06849F5}" srcOrd="0" destOrd="0" presId="urn:microsoft.com/office/officeart/2005/8/layout/default"/>
    <dgm:cxn modelId="{42DC6096-B26D-4D8C-B1CD-DE30BF6AE323}" type="presOf" srcId="{C6461805-C37C-4373-BDB2-04CCE5AA8D47}" destId="{8EA6B6EE-9DCD-4C25-BF44-41F39DA0BAC5}" srcOrd="0" destOrd="0" presId="urn:microsoft.com/office/officeart/2005/8/layout/default"/>
    <dgm:cxn modelId="{999F8FA7-8B0A-4A99-9FEF-DC73533E07D5}" srcId="{82032F65-8218-48A4-B0A6-9E628D720EB6}" destId="{6D8FD8F9-F065-4593-8D54-601BFE6C0273}" srcOrd="5" destOrd="0" parTransId="{4B6ABE34-8CA3-4DB1-8539-013B67BDFFCF}" sibTransId="{6340B9D3-DAA1-4CB8-A72C-33569DB6925F}"/>
    <dgm:cxn modelId="{23B47FB5-0F81-41AD-935D-7C2D4060FADD}" srcId="{82032F65-8218-48A4-B0A6-9E628D720EB6}" destId="{314E74F2-A79C-432B-9D70-17C576A13B75}" srcOrd="4" destOrd="0" parTransId="{BFF7DF6C-1E51-40B9-9FCE-1E9390F15D27}" sibTransId="{313E30DC-BFCA-4869-8EFF-24A66C67BC3A}"/>
    <dgm:cxn modelId="{3A94CDBA-CAD0-49EE-9361-930B0EDC35E9}" srcId="{82032F65-8218-48A4-B0A6-9E628D720EB6}" destId="{C5D61724-6D3C-49FB-9EF6-357ADFED2A9E}" srcOrd="3" destOrd="0" parTransId="{E99BE5D4-B3A5-4521-AB60-D732CCDF4BBA}" sibTransId="{4CE10350-9787-44B0-A4DC-ABB0CE6CB6D3}"/>
    <dgm:cxn modelId="{02E7CFCB-7DBB-4319-AEBE-6DE78E0A42AA}" srcId="{82032F65-8218-48A4-B0A6-9E628D720EB6}" destId="{1A65B0B6-4140-4535-9585-B17DDBC27AAB}" srcOrd="2" destOrd="0" parTransId="{42C3E049-2690-46E0-9788-962029D48113}" sibTransId="{751AE377-9994-4BEC-A4E9-E75A2B7CD82C}"/>
    <dgm:cxn modelId="{A630DECF-C10A-4CF7-85B5-3174AC81F65E}" type="presOf" srcId="{6D8FD8F9-F065-4593-8D54-601BFE6C0273}" destId="{078588DA-554A-4A60-92BC-669754F246BC}" srcOrd="0" destOrd="0" presId="urn:microsoft.com/office/officeart/2005/8/layout/default"/>
    <dgm:cxn modelId="{D27527EB-FBFF-4556-9E23-402C6C77F373}" type="presOf" srcId="{C5D61724-6D3C-49FB-9EF6-357ADFED2A9E}" destId="{2F7E4371-4D7C-411A-8887-9ADFB8C535ED}" srcOrd="0" destOrd="0" presId="urn:microsoft.com/office/officeart/2005/8/layout/default"/>
    <dgm:cxn modelId="{3483A6FC-671A-4C59-A689-1D00B8A97C89}" srcId="{82032F65-8218-48A4-B0A6-9E628D720EB6}" destId="{C6461805-C37C-4373-BDB2-04CCE5AA8D47}" srcOrd="1" destOrd="0" parTransId="{36CACF41-FE4D-41AA-ACC3-47E7AE5BC400}" sibTransId="{C469B4DE-EFE7-4391-A3A4-6FD6FD680C93}"/>
    <dgm:cxn modelId="{0A1AB8CA-0700-4CAE-B0C8-CE36EB7B95A5}" type="presParOf" srcId="{933AEC66-AE0A-4E6D-B920-09F9C06849F5}" destId="{F1E7616D-711D-47EB-8E0E-DC17DBBB4CA5}" srcOrd="0" destOrd="0" presId="urn:microsoft.com/office/officeart/2005/8/layout/default"/>
    <dgm:cxn modelId="{70B5811C-4A08-4439-BC17-735798301699}" type="presParOf" srcId="{933AEC66-AE0A-4E6D-B920-09F9C06849F5}" destId="{A60FF764-5B69-431C-BC3E-B75D2FC30E65}" srcOrd="1" destOrd="0" presId="urn:microsoft.com/office/officeart/2005/8/layout/default"/>
    <dgm:cxn modelId="{03A2CD34-D291-4132-ABB0-EA1DBBEA24CE}" type="presParOf" srcId="{933AEC66-AE0A-4E6D-B920-09F9C06849F5}" destId="{8EA6B6EE-9DCD-4C25-BF44-41F39DA0BAC5}" srcOrd="2" destOrd="0" presId="urn:microsoft.com/office/officeart/2005/8/layout/default"/>
    <dgm:cxn modelId="{C02459D4-651B-41CC-AB85-0C07762A8DF3}" type="presParOf" srcId="{933AEC66-AE0A-4E6D-B920-09F9C06849F5}" destId="{92B3FAE2-5EBC-477D-9F5A-4A6C4E8DC436}" srcOrd="3" destOrd="0" presId="urn:microsoft.com/office/officeart/2005/8/layout/default"/>
    <dgm:cxn modelId="{617740B4-481E-47B1-A0DC-8E05ED50DACA}" type="presParOf" srcId="{933AEC66-AE0A-4E6D-B920-09F9C06849F5}" destId="{A4F2AD3E-E42A-4B9B-B4B5-4F554C96D2FD}" srcOrd="4" destOrd="0" presId="urn:microsoft.com/office/officeart/2005/8/layout/default"/>
    <dgm:cxn modelId="{DCBB98C3-6A1F-493B-ACE9-9FAF7F2C2A7A}" type="presParOf" srcId="{933AEC66-AE0A-4E6D-B920-09F9C06849F5}" destId="{EB008C7D-79E6-4AC4-836B-FCFFFE7ED35E}" srcOrd="5" destOrd="0" presId="urn:microsoft.com/office/officeart/2005/8/layout/default"/>
    <dgm:cxn modelId="{18770DA5-AE9A-4266-8808-7DBBA07A7F54}" type="presParOf" srcId="{933AEC66-AE0A-4E6D-B920-09F9C06849F5}" destId="{2F7E4371-4D7C-411A-8887-9ADFB8C535ED}" srcOrd="6" destOrd="0" presId="urn:microsoft.com/office/officeart/2005/8/layout/default"/>
    <dgm:cxn modelId="{6098985D-A36F-4740-818D-06ABAD094D6D}" type="presParOf" srcId="{933AEC66-AE0A-4E6D-B920-09F9C06849F5}" destId="{E6CFCCA1-F730-4BFC-B8E4-4F56FFA777DE}" srcOrd="7" destOrd="0" presId="urn:microsoft.com/office/officeart/2005/8/layout/default"/>
    <dgm:cxn modelId="{7C57A534-DBE1-43C0-BBF4-8BEEFE995285}" type="presParOf" srcId="{933AEC66-AE0A-4E6D-B920-09F9C06849F5}" destId="{42EA3DBE-5198-4A73-AB3E-0DC612874C04}" srcOrd="8" destOrd="0" presId="urn:microsoft.com/office/officeart/2005/8/layout/default"/>
    <dgm:cxn modelId="{31D04351-6E45-435A-A28B-DA3ADC076686}" type="presParOf" srcId="{933AEC66-AE0A-4E6D-B920-09F9C06849F5}" destId="{09902B98-52A1-4FAE-AE93-283AE204A1F0}" srcOrd="9" destOrd="0" presId="urn:microsoft.com/office/officeart/2005/8/layout/default"/>
    <dgm:cxn modelId="{01915269-E060-4591-9A59-2CEB717133A2}" type="presParOf" srcId="{933AEC66-AE0A-4E6D-B920-09F9C06849F5}" destId="{078588DA-554A-4A60-92BC-669754F246B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D7E93-08D2-4340-A3D9-94382A826BB1}"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IN"/>
        </a:p>
      </dgm:t>
    </dgm:pt>
    <dgm:pt modelId="{F5025339-A19C-47A9-BB3A-D732A76D5FBB}">
      <dgm:prSet phldrT="[Text]" custT="1"/>
      <dgm:spPr/>
      <dgm:t>
        <a:bodyPr/>
        <a:lstStyle/>
        <a:p>
          <a:r>
            <a:rPr lang="en-IN" sz="1500" dirty="0">
              <a:solidFill>
                <a:schemeClr val="tx1"/>
              </a:solidFill>
              <a:latin typeface="Ubuntu" panose="020B0504030602030204" pitchFamily="34" charset="0"/>
            </a:rPr>
            <a:t>Industry Diversification/New Technologies</a:t>
          </a:r>
        </a:p>
      </dgm:t>
    </dgm:pt>
    <dgm:pt modelId="{5FDB65CC-53BE-4A08-8789-D73790456C1E}" type="parTrans" cxnId="{E90E945D-4052-4B6D-806F-5A64B7AF36BF}">
      <dgm:prSet/>
      <dgm:spPr/>
      <dgm:t>
        <a:bodyPr/>
        <a:lstStyle/>
        <a:p>
          <a:endParaRPr lang="en-IN" sz="1000"/>
        </a:p>
      </dgm:t>
    </dgm:pt>
    <dgm:pt modelId="{BC4CEB47-BC5D-49F6-AB28-1F29385CDF86}" type="sibTrans" cxnId="{E90E945D-4052-4B6D-806F-5A64B7AF36BF}">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429F8DA4-CB9E-4B68-B6E8-18BCAE73019B}">
      <dgm:prSet phldrT="[Text]" custT="1"/>
      <dgm:spPr/>
      <dgm:t>
        <a:bodyPr/>
        <a:lstStyle/>
        <a:p>
          <a:r>
            <a:rPr lang="en-US" sz="1500" dirty="0">
              <a:solidFill>
                <a:schemeClr val="tx1"/>
              </a:solidFill>
              <a:latin typeface="Ubuntu" panose="020B0504030602030204" pitchFamily="34" charset="0"/>
            </a:rPr>
            <a:t>Greater use of copilot capability including loyalty &amp; customer lifetime value </a:t>
          </a:r>
          <a:endParaRPr lang="en-IN" sz="1500" dirty="0">
            <a:solidFill>
              <a:schemeClr val="tx1"/>
            </a:solidFill>
            <a:latin typeface="Ubuntu" panose="020B0504030602030204" pitchFamily="34" charset="0"/>
          </a:endParaRPr>
        </a:p>
      </dgm:t>
    </dgm:pt>
    <dgm:pt modelId="{31C1A590-CAFB-4F95-BEF7-84DA1E5E6FAD}" type="parTrans" cxnId="{00F0544F-D215-4409-B060-1B63996001FB}">
      <dgm:prSet/>
      <dgm:spPr/>
      <dgm:t>
        <a:bodyPr/>
        <a:lstStyle/>
        <a:p>
          <a:endParaRPr lang="en-IN" sz="1000"/>
        </a:p>
      </dgm:t>
    </dgm:pt>
    <dgm:pt modelId="{A3265250-81BB-43CA-A663-D9D2FABB47B0}" type="sibTrans" cxnId="{00F0544F-D215-4409-B060-1B63996001FB}">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76626244-0E61-4202-9D23-A0104AC2C4EF}">
      <dgm:prSet custT="1"/>
      <dgm:spPr/>
      <dgm:t>
        <a:bodyPr/>
        <a:lstStyle/>
        <a:p>
          <a:r>
            <a:rPr lang="en-US" sz="1500" b="0" i="0" dirty="0">
              <a:solidFill>
                <a:schemeClr val="tx1"/>
              </a:solidFill>
              <a:latin typeface="Ubuntu" panose="020B0504030602030204" pitchFamily="34" charset="0"/>
            </a:rPr>
            <a:t>Provide end to end solution including customer service platform with Geo Tag</a:t>
          </a:r>
          <a:endParaRPr lang="en-US" sz="1500" dirty="0">
            <a:solidFill>
              <a:schemeClr val="tx1"/>
            </a:solidFill>
            <a:latin typeface="Ubuntu" panose="020B0504030602030204" pitchFamily="34" charset="0"/>
          </a:endParaRPr>
        </a:p>
      </dgm:t>
    </dgm:pt>
    <dgm:pt modelId="{CC5CCFF5-F78B-4F90-9790-66E004D9C316}" type="parTrans" cxnId="{6D933730-B2D5-4457-B952-0C83CEC0F95B}">
      <dgm:prSet/>
      <dgm:spPr/>
      <dgm:t>
        <a:bodyPr/>
        <a:lstStyle/>
        <a:p>
          <a:endParaRPr lang="en-IN" sz="1000"/>
        </a:p>
      </dgm:t>
    </dgm:pt>
    <dgm:pt modelId="{88E2C406-A990-440B-8CB8-AA1864F07277}" type="sibTrans" cxnId="{6D933730-B2D5-4457-B952-0C83CEC0F95B}">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201F1C85-02E4-4959-9BE2-E3F5F2F4F635}">
      <dgm:prSet custT="1"/>
      <dgm:spPr/>
      <dgm:t>
        <a:bodyPr/>
        <a:lstStyle/>
        <a:p>
          <a:r>
            <a:rPr lang="en-IN" sz="1500" dirty="0">
              <a:solidFill>
                <a:schemeClr val="tx1"/>
              </a:solidFill>
              <a:latin typeface="Ubuntu" panose="020B0504030602030204" pitchFamily="34" charset="0"/>
            </a:rPr>
            <a:t>Industry connect facilitation</a:t>
          </a:r>
        </a:p>
      </dgm:t>
    </dgm:pt>
    <dgm:pt modelId="{EBF73143-A07C-40D0-8384-54431BFC82EB}" type="parTrans" cxnId="{D7172297-3FAD-4A95-BEEB-2F4E8960EC98}">
      <dgm:prSet/>
      <dgm:spPr/>
      <dgm:t>
        <a:bodyPr/>
        <a:lstStyle/>
        <a:p>
          <a:endParaRPr lang="en-IN" sz="1000"/>
        </a:p>
      </dgm:t>
    </dgm:pt>
    <dgm:pt modelId="{55598080-2CAE-4422-88D8-E50B378CCF1C}" type="sibTrans" cxnId="{D7172297-3FAD-4A95-BEEB-2F4E8960EC98}">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FD4132B7-D6EF-45F7-AD2E-021AE40EEC7E}">
      <dgm:prSet custT="1"/>
      <dgm:spPr/>
      <dgm:t>
        <a:bodyPr/>
        <a:lstStyle/>
        <a:p>
          <a:r>
            <a:rPr lang="en-IN" sz="1500" dirty="0">
              <a:solidFill>
                <a:schemeClr val="tx1"/>
              </a:solidFill>
              <a:latin typeface="Ubuntu" panose="020B0504030602030204" pitchFamily="34" charset="0"/>
            </a:rPr>
            <a:t>Customer Engagement and Talent Acquisitions</a:t>
          </a:r>
        </a:p>
      </dgm:t>
    </dgm:pt>
    <dgm:pt modelId="{4A354075-4CB2-40E6-918E-E3EB638A93D1}" type="parTrans" cxnId="{F314E55A-C57B-4160-99C4-DB2E12ACC351}">
      <dgm:prSet/>
      <dgm:spPr/>
    </dgm:pt>
    <dgm:pt modelId="{D06FFE2E-3CF9-4816-9DD7-2C9306188D2B}" type="sibTrans" cxnId="{F314E55A-C57B-4160-99C4-DB2E12ACC351}">
      <dgm:prSet/>
      <dgm:spPr/>
    </dgm:pt>
    <dgm:pt modelId="{AF02526E-6E9A-470A-904B-21AEA45D760F}">
      <dgm:prSet custT="1"/>
      <dgm:spPr/>
      <dgm:t>
        <a:bodyPr/>
        <a:lstStyle/>
        <a:p>
          <a:r>
            <a:rPr lang="en-IN" sz="1500" dirty="0">
              <a:solidFill>
                <a:schemeClr val="tx1"/>
              </a:solidFill>
              <a:latin typeface="Ubuntu" panose="020B0504030602030204" pitchFamily="34" charset="0"/>
            </a:rPr>
            <a:t>Strategic Partnerships</a:t>
          </a:r>
        </a:p>
      </dgm:t>
    </dgm:pt>
    <dgm:pt modelId="{E4D7B62A-A9BE-4270-AD04-9D8AEFE19E23}" type="parTrans" cxnId="{4AC581A0-E75E-494C-A519-E778D5551F11}">
      <dgm:prSet/>
      <dgm:spPr/>
    </dgm:pt>
    <dgm:pt modelId="{FCB9916C-D74A-4B42-8D40-64F3239D77BA}" type="sibTrans" cxnId="{4AC581A0-E75E-494C-A519-E778D5551F11}">
      <dgm:prSet/>
      <dgm:spPr/>
    </dgm:pt>
    <dgm:pt modelId="{8EE80C48-9AA9-457A-813B-86EF1ADB5E31}" type="pres">
      <dgm:prSet presAssocID="{6DBD7E93-08D2-4340-A3D9-94382A826BB1}" presName="diagram" presStyleCnt="0">
        <dgm:presLayoutVars>
          <dgm:dir/>
          <dgm:resizeHandles val="exact"/>
        </dgm:presLayoutVars>
      </dgm:prSet>
      <dgm:spPr/>
    </dgm:pt>
    <dgm:pt modelId="{FFEC2E7E-D5BC-42AA-8D7E-C1C7BFAE8F69}" type="pres">
      <dgm:prSet presAssocID="{F5025339-A19C-47A9-BB3A-D732A76D5FBB}" presName="node" presStyleLbl="node1" presStyleIdx="0" presStyleCnt="6">
        <dgm:presLayoutVars>
          <dgm:bulletEnabled val="1"/>
        </dgm:presLayoutVars>
      </dgm:prSet>
      <dgm:spPr/>
    </dgm:pt>
    <dgm:pt modelId="{A3F24DEB-E4CA-49CE-AC97-DEEED467F630}" type="pres">
      <dgm:prSet presAssocID="{BC4CEB47-BC5D-49F6-AB28-1F29385CDF86}" presName="sibTrans" presStyleCnt="0"/>
      <dgm:spPr/>
    </dgm:pt>
    <dgm:pt modelId="{056DB794-F2C1-457B-BA68-A2D66BB982FC}" type="pres">
      <dgm:prSet presAssocID="{76626244-0E61-4202-9D23-A0104AC2C4EF}" presName="node" presStyleLbl="node1" presStyleIdx="1" presStyleCnt="6">
        <dgm:presLayoutVars>
          <dgm:bulletEnabled val="1"/>
        </dgm:presLayoutVars>
      </dgm:prSet>
      <dgm:spPr/>
    </dgm:pt>
    <dgm:pt modelId="{FFE58DE1-4C3C-4C0B-95D7-F94804735F85}" type="pres">
      <dgm:prSet presAssocID="{88E2C406-A990-440B-8CB8-AA1864F07277}" presName="sibTrans" presStyleCnt="0"/>
      <dgm:spPr/>
    </dgm:pt>
    <dgm:pt modelId="{8580F98A-4A9B-4DBE-B6F3-0E2E9B66059D}" type="pres">
      <dgm:prSet presAssocID="{429F8DA4-CB9E-4B68-B6E8-18BCAE73019B}" presName="node" presStyleLbl="node1" presStyleIdx="2" presStyleCnt="6">
        <dgm:presLayoutVars>
          <dgm:bulletEnabled val="1"/>
        </dgm:presLayoutVars>
      </dgm:prSet>
      <dgm:spPr/>
    </dgm:pt>
    <dgm:pt modelId="{6076A3CD-DCBC-43D7-813F-660E756F142D}" type="pres">
      <dgm:prSet presAssocID="{A3265250-81BB-43CA-A663-D9D2FABB47B0}" presName="sibTrans" presStyleCnt="0"/>
      <dgm:spPr/>
    </dgm:pt>
    <dgm:pt modelId="{F5C22975-11F0-46BC-A55C-2EAFD5323944}" type="pres">
      <dgm:prSet presAssocID="{201F1C85-02E4-4959-9BE2-E3F5F2F4F635}" presName="node" presStyleLbl="node1" presStyleIdx="3" presStyleCnt="6">
        <dgm:presLayoutVars>
          <dgm:bulletEnabled val="1"/>
        </dgm:presLayoutVars>
      </dgm:prSet>
      <dgm:spPr/>
    </dgm:pt>
    <dgm:pt modelId="{0ACD9910-F5B8-46EF-88D6-2038CAA14D48}" type="pres">
      <dgm:prSet presAssocID="{55598080-2CAE-4422-88D8-E50B378CCF1C}" presName="sibTrans" presStyleCnt="0"/>
      <dgm:spPr/>
    </dgm:pt>
    <dgm:pt modelId="{5B554CB1-2536-4537-8391-63050D6CFB59}" type="pres">
      <dgm:prSet presAssocID="{FD4132B7-D6EF-45F7-AD2E-021AE40EEC7E}" presName="node" presStyleLbl="node1" presStyleIdx="4" presStyleCnt="6">
        <dgm:presLayoutVars>
          <dgm:bulletEnabled val="1"/>
        </dgm:presLayoutVars>
      </dgm:prSet>
      <dgm:spPr/>
    </dgm:pt>
    <dgm:pt modelId="{9C1FFC21-7589-48C3-B8B3-89C7AEB17448}" type="pres">
      <dgm:prSet presAssocID="{D06FFE2E-3CF9-4816-9DD7-2C9306188D2B}" presName="sibTrans" presStyleCnt="0"/>
      <dgm:spPr/>
    </dgm:pt>
    <dgm:pt modelId="{D378E37E-16A1-40A1-B4E7-01C184398BDE}" type="pres">
      <dgm:prSet presAssocID="{AF02526E-6E9A-470A-904B-21AEA45D760F}" presName="node" presStyleLbl="node1" presStyleIdx="5" presStyleCnt="6">
        <dgm:presLayoutVars>
          <dgm:bulletEnabled val="1"/>
        </dgm:presLayoutVars>
      </dgm:prSet>
      <dgm:spPr/>
    </dgm:pt>
  </dgm:ptLst>
  <dgm:cxnLst>
    <dgm:cxn modelId="{2A80932B-0E28-420C-8405-1770506F34B4}" type="presOf" srcId="{AF02526E-6E9A-470A-904B-21AEA45D760F}" destId="{D378E37E-16A1-40A1-B4E7-01C184398BDE}" srcOrd="0" destOrd="0" presId="urn:microsoft.com/office/officeart/2005/8/layout/default"/>
    <dgm:cxn modelId="{6D933730-B2D5-4457-B952-0C83CEC0F95B}" srcId="{6DBD7E93-08D2-4340-A3D9-94382A826BB1}" destId="{76626244-0E61-4202-9D23-A0104AC2C4EF}" srcOrd="1" destOrd="0" parTransId="{CC5CCFF5-F78B-4F90-9790-66E004D9C316}" sibTransId="{88E2C406-A990-440B-8CB8-AA1864F07277}"/>
    <dgm:cxn modelId="{E90E945D-4052-4B6D-806F-5A64B7AF36BF}" srcId="{6DBD7E93-08D2-4340-A3D9-94382A826BB1}" destId="{F5025339-A19C-47A9-BB3A-D732A76D5FBB}" srcOrd="0" destOrd="0" parTransId="{5FDB65CC-53BE-4A08-8789-D73790456C1E}" sibTransId="{BC4CEB47-BC5D-49F6-AB28-1F29385CDF86}"/>
    <dgm:cxn modelId="{24CC404D-1A34-48D7-87B3-9D257821C94C}" type="presOf" srcId="{6DBD7E93-08D2-4340-A3D9-94382A826BB1}" destId="{8EE80C48-9AA9-457A-813B-86EF1ADB5E31}" srcOrd="0" destOrd="0" presId="urn:microsoft.com/office/officeart/2005/8/layout/default"/>
    <dgm:cxn modelId="{00F0544F-D215-4409-B060-1B63996001FB}" srcId="{6DBD7E93-08D2-4340-A3D9-94382A826BB1}" destId="{429F8DA4-CB9E-4B68-B6E8-18BCAE73019B}" srcOrd="2" destOrd="0" parTransId="{31C1A590-CAFB-4F95-BEF7-84DA1E5E6FAD}" sibTransId="{A3265250-81BB-43CA-A663-D9D2FABB47B0}"/>
    <dgm:cxn modelId="{F314E55A-C57B-4160-99C4-DB2E12ACC351}" srcId="{6DBD7E93-08D2-4340-A3D9-94382A826BB1}" destId="{FD4132B7-D6EF-45F7-AD2E-021AE40EEC7E}" srcOrd="4" destOrd="0" parTransId="{4A354075-4CB2-40E6-918E-E3EB638A93D1}" sibTransId="{D06FFE2E-3CF9-4816-9DD7-2C9306188D2B}"/>
    <dgm:cxn modelId="{D94D8C82-65A7-4006-BDBB-01954251B29B}" type="presOf" srcId="{201F1C85-02E4-4959-9BE2-E3F5F2F4F635}" destId="{F5C22975-11F0-46BC-A55C-2EAFD5323944}" srcOrd="0" destOrd="0" presId="urn:microsoft.com/office/officeart/2005/8/layout/default"/>
    <dgm:cxn modelId="{D7172297-3FAD-4A95-BEEB-2F4E8960EC98}" srcId="{6DBD7E93-08D2-4340-A3D9-94382A826BB1}" destId="{201F1C85-02E4-4959-9BE2-E3F5F2F4F635}" srcOrd="3" destOrd="0" parTransId="{EBF73143-A07C-40D0-8384-54431BFC82EB}" sibTransId="{55598080-2CAE-4422-88D8-E50B378CCF1C}"/>
    <dgm:cxn modelId="{4AC581A0-E75E-494C-A519-E778D5551F11}" srcId="{6DBD7E93-08D2-4340-A3D9-94382A826BB1}" destId="{AF02526E-6E9A-470A-904B-21AEA45D760F}" srcOrd="5" destOrd="0" parTransId="{E4D7B62A-A9BE-4270-AD04-9D8AEFE19E23}" sibTransId="{FCB9916C-D74A-4B42-8D40-64F3239D77BA}"/>
    <dgm:cxn modelId="{687211AF-18DA-463D-A021-66365FD18AA5}" type="presOf" srcId="{429F8DA4-CB9E-4B68-B6E8-18BCAE73019B}" destId="{8580F98A-4A9B-4DBE-B6F3-0E2E9B66059D}" srcOrd="0" destOrd="0" presId="urn:microsoft.com/office/officeart/2005/8/layout/default"/>
    <dgm:cxn modelId="{62DD4ACA-1193-4453-8CC7-09651621D000}" type="presOf" srcId="{76626244-0E61-4202-9D23-A0104AC2C4EF}" destId="{056DB794-F2C1-457B-BA68-A2D66BB982FC}" srcOrd="0" destOrd="0" presId="urn:microsoft.com/office/officeart/2005/8/layout/default"/>
    <dgm:cxn modelId="{257A1DD4-1463-410C-9014-433DD3A8853B}" type="presOf" srcId="{F5025339-A19C-47A9-BB3A-D732A76D5FBB}" destId="{FFEC2E7E-D5BC-42AA-8D7E-C1C7BFAE8F69}" srcOrd="0" destOrd="0" presId="urn:microsoft.com/office/officeart/2005/8/layout/default"/>
    <dgm:cxn modelId="{2D14D9E9-A6CE-4B50-9C0B-D34515214AA6}" type="presOf" srcId="{FD4132B7-D6EF-45F7-AD2E-021AE40EEC7E}" destId="{5B554CB1-2536-4537-8391-63050D6CFB59}" srcOrd="0" destOrd="0" presId="urn:microsoft.com/office/officeart/2005/8/layout/default"/>
    <dgm:cxn modelId="{2B57AE2A-5F78-47D7-9335-E780E9E0D555}" type="presParOf" srcId="{8EE80C48-9AA9-457A-813B-86EF1ADB5E31}" destId="{FFEC2E7E-D5BC-42AA-8D7E-C1C7BFAE8F69}" srcOrd="0" destOrd="0" presId="urn:microsoft.com/office/officeart/2005/8/layout/default"/>
    <dgm:cxn modelId="{9145AB45-8974-4129-94B7-098A410AC4C6}" type="presParOf" srcId="{8EE80C48-9AA9-457A-813B-86EF1ADB5E31}" destId="{A3F24DEB-E4CA-49CE-AC97-DEEED467F630}" srcOrd="1" destOrd="0" presId="urn:microsoft.com/office/officeart/2005/8/layout/default"/>
    <dgm:cxn modelId="{B34369F0-4C3F-4D1D-8C24-3567B9A00B35}" type="presParOf" srcId="{8EE80C48-9AA9-457A-813B-86EF1ADB5E31}" destId="{056DB794-F2C1-457B-BA68-A2D66BB982FC}" srcOrd="2" destOrd="0" presId="urn:microsoft.com/office/officeart/2005/8/layout/default"/>
    <dgm:cxn modelId="{51F506DB-0DF8-4599-B084-6CD801F11D65}" type="presParOf" srcId="{8EE80C48-9AA9-457A-813B-86EF1ADB5E31}" destId="{FFE58DE1-4C3C-4C0B-95D7-F94804735F85}" srcOrd="3" destOrd="0" presId="urn:microsoft.com/office/officeart/2005/8/layout/default"/>
    <dgm:cxn modelId="{58BB3B62-FF7D-48B9-9501-8D7047A520F0}" type="presParOf" srcId="{8EE80C48-9AA9-457A-813B-86EF1ADB5E31}" destId="{8580F98A-4A9B-4DBE-B6F3-0E2E9B66059D}" srcOrd="4" destOrd="0" presId="urn:microsoft.com/office/officeart/2005/8/layout/default"/>
    <dgm:cxn modelId="{C456B00B-40BA-4749-AF5A-9FBD91EB4DAC}" type="presParOf" srcId="{8EE80C48-9AA9-457A-813B-86EF1ADB5E31}" destId="{6076A3CD-DCBC-43D7-813F-660E756F142D}" srcOrd="5" destOrd="0" presId="urn:microsoft.com/office/officeart/2005/8/layout/default"/>
    <dgm:cxn modelId="{7E98783B-15DE-424F-A5B5-7E4C7DA1123E}" type="presParOf" srcId="{8EE80C48-9AA9-457A-813B-86EF1ADB5E31}" destId="{F5C22975-11F0-46BC-A55C-2EAFD5323944}" srcOrd="6" destOrd="0" presId="urn:microsoft.com/office/officeart/2005/8/layout/default"/>
    <dgm:cxn modelId="{071272A1-B48A-4679-A7F7-42FADC24D465}" type="presParOf" srcId="{8EE80C48-9AA9-457A-813B-86EF1ADB5E31}" destId="{0ACD9910-F5B8-46EF-88D6-2038CAA14D48}" srcOrd="7" destOrd="0" presId="urn:microsoft.com/office/officeart/2005/8/layout/default"/>
    <dgm:cxn modelId="{E8BDCB43-4A37-4E7F-A8A0-BCA2E03E7001}" type="presParOf" srcId="{8EE80C48-9AA9-457A-813B-86EF1ADB5E31}" destId="{5B554CB1-2536-4537-8391-63050D6CFB59}" srcOrd="8" destOrd="0" presId="urn:microsoft.com/office/officeart/2005/8/layout/default"/>
    <dgm:cxn modelId="{31AF0F75-B3B9-4156-B680-3FE488E5CE17}" type="presParOf" srcId="{8EE80C48-9AA9-457A-813B-86EF1ADB5E31}" destId="{9C1FFC21-7589-48C3-B8B3-89C7AEB17448}" srcOrd="9" destOrd="0" presId="urn:microsoft.com/office/officeart/2005/8/layout/default"/>
    <dgm:cxn modelId="{716BC56C-6C96-4E3B-88F3-71A1BE49B372}" type="presParOf" srcId="{8EE80C48-9AA9-457A-813B-86EF1ADB5E31}" destId="{D378E37E-16A1-40A1-B4E7-01C184398BD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41044D-FB6E-4225-B00D-676567A50F9B}"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IN"/>
        </a:p>
      </dgm:t>
    </dgm:pt>
    <dgm:pt modelId="{D6C4C1CC-1E84-4D9B-9F13-E875A14B2161}">
      <dgm:prSet phldrT="[Text]"/>
      <dgm:spPr/>
      <dgm:t>
        <a:bodyPr/>
        <a:lstStyle/>
        <a:p>
          <a:r>
            <a:rPr lang="en-IN" b="1" dirty="0">
              <a:latin typeface="Ubuntu" panose="020B0504030602030204" pitchFamily="34" charset="0"/>
            </a:rPr>
            <a:t>Banking Sector</a:t>
          </a:r>
        </a:p>
      </dgm:t>
    </dgm:pt>
    <dgm:pt modelId="{43BE34BC-E97F-4D4E-9A16-3497A4F06906}" type="parTrans" cxnId="{A33D78E2-ED83-4F97-B9F3-51F3D9B4223A}">
      <dgm:prSet/>
      <dgm:spPr/>
      <dgm:t>
        <a:bodyPr/>
        <a:lstStyle/>
        <a:p>
          <a:endParaRPr lang="en-IN"/>
        </a:p>
      </dgm:t>
    </dgm:pt>
    <dgm:pt modelId="{C523869F-8D17-47A6-BEAC-4BDF95CBB9E3}" type="sibTrans" cxnId="{A33D78E2-ED83-4F97-B9F3-51F3D9B4223A}">
      <dgm:prSet/>
      <dgm:spPr/>
      <dgm:t>
        <a:bodyPr/>
        <a:lstStyle/>
        <a:p>
          <a:endParaRPr lang="en-IN"/>
        </a:p>
      </dgm:t>
    </dgm:pt>
    <dgm:pt modelId="{7680D3C5-5143-491F-912A-F6F66A6B0522}">
      <dgm:prSet phldrT="[Text]"/>
      <dgm:spPr/>
      <dgm:t>
        <a:bodyPr/>
        <a:lstStyle/>
        <a:p>
          <a:r>
            <a:rPr lang="en-IN" b="1" dirty="0">
              <a:latin typeface="Ubuntu" panose="020B0504030602030204" pitchFamily="34" charset="0"/>
            </a:rPr>
            <a:t>Large and Medium NBFC’s</a:t>
          </a:r>
        </a:p>
      </dgm:t>
    </dgm:pt>
    <dgm:pt modelId="{D71AA44E-EE6D-496F-B171-24BA7B5B56BD}" type="parTrans" cxnId="{F594823B-B4E5-40E0-8EFC-7BBBF0A21BF1}">
      <dgm:prSet/>
      <dgm:spPr/>
      <dgm:t>
        <a:bodyPr/>
        <a:lstStyle/>
        <a:p>
          <a:endParaRPr lang="en-IN"/>
        </a:p>
      </dgm:t>
    </dgm:pt>
    <dgm:pt modelId="{12BADB24-AE06-435B-8A5C-158BCD179805}" type="sibTrans" cxnId="{F594823B-B4E5-40E0-8EFC-7BBBF0A21BF1}">
      <dgm:prSet/>
      <dgm:spPr/>
      <dgm:t>
        <a:bodyPr/>
        <a:lstStyle/>
        <a:p>
          <a:endParaRPr lang="en-IN"/>
        </a:p>
      </dgm:t>
    </dgm:pt>
    <dgm:pt modelId="{CEE459D6-0F12-4210-8A7E-0D83D1C3E911}">
      <dgm:prSet phldrT="[Text]"/>
      <dgm:spPr/>
      <dgm:t>
        <a:bodyPr/>
        <a:lstStyle/>
        <a:p>
          <a:r>
            <a:rPr lang="en-IN" b="1" dirty="0">
              <a:latin typeface="Ubuntu" panose="020B0504030602030204" pitchFamily="34" charset="0"/>
            </a:rPr>
            <a:t>Credit Card Companies</a:t>
          </a:r>
        </a:p>
      </dgm:t>
    </dgm:pt>
    <dgm:pt modelId="{56CD40EE-7EBE-4EC3-B18B-701F77E80A53}" type="parTrans" cxnId="{1916CEDD-984B-4B88-87A1-A51C45C2DAD8}">
      <dgm:prSet/>
      <dgm:spPr/>
      <dgm:t>
        <a:bodyPr/>
        <a:lstStyle/>
        <a:p>
          <a:endParaRPr lang="en-IN"/>
        </a:p>
      </dgm:t>
    </dgm:pt>
    <dgm:pt modelId="{EFA348A3-0310-49ED-9649-B3745A112227}" type="sibTrans" cxnId="{1916CEDD-984B-4B88-87A1-A51C45C2DAD8}">
      <dgm:prSet/>
      <dgm:spPr/>
      <dgm:t>
        <a:bodyPr/>
        <a:lstStyle/>
        <a:p>
          <a:endParaRPr lang="en-IN"/>
        </a:p>
      </dgm:t>
    </dgm:pt>
    <dgm:pt modelId="{17DD39F7-7125-460D-B9E7-612C3925A2BC}">
      <dgm:prSet/>
      <dgm:spPr/>
      <dgm:t>
        <a:bodyPr/>
        <a:lstStyle/>
        <a:p>
          <a:r>
            <a:rPr lang="en-IN" b="1" dirty="0">
              <a:latin typeface="Ubuntu" panose="020B0504030602030204" pitchFamily="34" charset="0"/>
            </a:rPr>
            <a:t>Payment Aggregators</a:t>
          </a:r>
        </a:p>
      </dgm:t>
    </dgm:pt>
    <dgm:pt modelId="{19B2CF8E-0357-44A5-9953-2A4182A05656}" type="parTrans" cxnId="{DFBCEB47-C58B-44CB-B52C-FAE0381B0576}">
      <dgm:prSet/>
      <dgm:spPr/>
      <dgm:t>
        <a:bodyPr/>
        <a:lstStyle/>
        <a:p>
          <a:endParaRPr lang="en-IN"/>
        </a:p>
      </dgm:t>
    </dgm:pt>
    <dgm:pt modelId="{13E6A1E3-4148-4B80-9F5D-7552EE5F3FC5}" type="sibTrans" cxnId="{DFBCEB47-C58B-44CB-B52C-FAE0381B0576}">
      <dgm:prSet/>
      <dgm:spPr/>
      <dgm:t>
        <a:bodyPr/>
        <a:lstStyle/>
        <a:p>
          <a:endParaRPr lang="en-IN"/>
        </a:p>
      </dgm:t>
    </dgm:pt>
    <dgm:pt modelId="{2DDE6B60-D6CB-4078-BC0A-037B355BD823}" type="pres">
      <dgm:prSet presAssocID="{6741044D-FB6E-4225-B00D-676567A50F9B}" presName="Name0" presStyleCnt="0">
        <dgm:presLayoutVars>
          <dgm:chMax val="7"/>
          <dgm:chPref val="7"/>
          <dgm:dir/>
          <dgm:animLvl val="lvl"/>
        </dgm:presLayoutVars>
      </dgm:prSet>
      <dgm:spPr/>
    </dgm:pt>
    <dgm:pt modelId="{626C1B23-7CCB-497B-A978-84ED841CB1CC}" type="pres">
      <dgm:prSet presAssocID="{D6C4C1CC-1E84-4D9B-9F13-E875A14B2161}" presName="Accent1" presStyleCnt="0"/>
      <dgm:spPr/>
    </dgm:pt>
    <dgm:pt modelId="{459F2727-74D8-4129-9C14-AEF4716C9EFD}" type="pres">
      <dgm:prSet presAssocID="{D6C4C1CC-1E84-4D9B-9F13-E875A14B2161}" presName="Accent" presStyleLbl="node1" presStyleIdx="0" presStyleCnt="4"/>
      <dgm:spPr/>
    </dgm:pt>
    <dgm:pt modelId="{6ADE5E2F-4757-4AF6-B801-95958E30E451}" type="pres">
      <dgm:prSet presAssocID="{D6C4C1CC-1E84-4D9B-9F13-E875A14B2161}" presName="Parent1" presStyleLbl="revTx" presStyleIdx="0" presStyleCnt="4">
        <dgm:presLayoutVars>
          <dgm:chMax val="1"/>
          <dgm:chPref val="1"/>
          <dgm:bulletEnabled val="1"/>
        </dgm:presLayoutVars>
      </dgm:prSet>
      <dgm:spPr/>
    </dgm:pt>
    <dgm:pt modelId="{BFDBAB32-D43E-40C5-84E7-258B8CE4D8C9}" type="pres">
      <dgm:prSet presAssocID="{7680D3C5-5143-491F-912A-F6F66A6B0522}" presName="Accent2" presStyleCnt="0"/>
      <dgm:spPr/>
    </dgm:pt>
    <dgm:pt modelId="{64A9DD37-48B1-40DD-B3C4-180E5A2AE0AE}" type="pres">
      <dgm:prSet presAssocID="{7680D3C5-5143-491F-912A-F6F66A6B0522}" presName="Accent" presStyleLbl="node1" presStyleIdx="1" presStyleCnt="4"/>
      <dgm:spPr/>
    </dgm:pt>
    <dgm:pt modelId="{AE4D7290-F5E6-48C7-AC0C-6FF6FB6B3327}" type="pres">
      <dgm:prSet presAssocID="{7680D3C5-5143-491F-912A-F6F66A6B0522}" presName="Parent2" presStyleLbl="revTx" presStyleIdx="1" presStyleCnt="4">
        <dgm:presLayoutVars>
          <dgm:chMax val="1"/>
          <dgm:chPref val="1"/>
          <dgm:bulletEnabled val="1"/>
        </dgm:presLayoutVars>
      </dgm:prSet>
      <dgm:spPr/>
    </dgm:pt>
    <dgm:pt modelId="{F51AA0E0-4EAB-4418-A217-906C3E7F37B0}" type="pres">
      <dgm:prSet presAssocID="{CEE459D6-0F12-4210-8A7E-0D83D1C3E911}" presName="Accent3" presStyleCnt="0"/>
      <dgm:spPr/>
    </dgm:pt>
    <dgm:pt modelId="{900597C5-E45E-43DE-923F-680BFCF4AE8B}" type="pres">
      <dgm:prSet presAssocID="{CEE459D6-0F12-4210-8A7E-0D83D1C3E911}" presName="Accent" presStyleLbl="node1" presStyleIdx="2" presStyleCnt="4"/>
      <dgm:spPr/>
    </dgm:pt>
    <dgm:pt modelId="{68EE4CD4-6737-40B7-B576-412400220192}" type="pres">
      <dgm:prSet presAssocID="{CEE459D6-0F12-4210-8A7E-0D83D1C3E911}" presName="Parent3" presStyleLbl="revTx" presStyleIdx="2" presStyleCnt="4">
        <dgm:presLayoutVars>
          <dgm:chMax val="1"/>
          <dgm:chPref val="1"/>
          <dgm:bulletEnabled val="1"/>
        </dgm:presLayoutVars>
      </dgm:prSet>
      <dgm:spPr/>
    </dgm:pt>
    <dgm:pt modelId="{7972954D-B9BC-4EDA-AD4F-56BE87954A18}" type="pres">
      <dgm:prSet presAssocID="{17DD39F7-7125-460D-B9E7-612C3925A2BC}" presName="Accent4" presStyleCnt="0"/>
      <dgm:spPr/>
    </dgm:pt>
    <dgm:pt modelId="{DCC19EAA-385B-4F4B-8B37-605071C89BCA}" type="pres">
      <dgm:prSet presAssocID="{17DD39F7-7125-460D-B9E7-612C3925A2BC}" presName="Accent" presStyleLbl="node1" presStyleIdx="3" presStyleCnt="4"/>
      <dgm:spPr>
        <a:solidFill>
          <a:schemeClr val="accent1">
            <a:lumMod val="50000"/>
          </a:schemeClr>
        </a:solidFill>
      </dgm:spPr>
    </dgm:pt>
    <dgm:pt modelId="{6D89EF6F-9A96-4977-9BE5-886C3A28E985}" type="pres">
      <dgm:prSet presAssocID="{17DD39F7-7125-460D-B9E7-612C3925A2BC}" presName="Parent4" presStyleLbl="revTx" presStyleIdx="3" presStyleCnt="4">
        <dgm:presLayoutVars>
          <dgm:chMax val="1"/>
          <dgm:chPref val="1"/>
          <dgm:bulletEnabled val="1"/>
        </dgm:presLayoutVars>
      </dgm:prSet>
      <dgm:spPr/>
    </dgm:pt>
  </dgm:ptLst>
  <dgm:cxnLst>
    <dgm:cxn modelId="{545B4014-4F99-4795-BA13-231B5FEB7D05}" type="presOf" srcId="{17DD39F7-7125-460D-B9E7-612C3925A2BC}" destId="{6D89EF6F-9A96-4977-9BE5-886C3A28E985}" srcOrd="0" destOrd="0" presId="urn:microsoft.com/office/officeart/2009/layout/CircleArrowProcess"/>
    <dgm:cxn modelId="{F594823B-B4E5-40E0-8EFC-7BBBF0A21BF1}" srcId="{6741044D-FB6E-4225-B00D-676567A50F9B}" destId="{7680D3C5-5143-491F-912A-F6F66A6B0522}" srcOrd="1" destOrd="0" parTransId="{D71AA44E-EE6D-496F-B171-24BA7B5B56BD}" sibTransId="{12BADB24-AE06-435B-8A5C-158BCD179805}"/>
    <dgm:cxn modelId="{CC56AD42-D036-4DB4-B1E8-8AF36F3A67B3}" type="presOf" srcId="{D6C4C1CC-1E84-4D9B-9F13-E875A14B2161}" destId="{6ADE5E2F-4757-4AF6-B801-95958E30E451}" srcOrd="0" destOrd="0" presId="urn:microsoft.com/office/officeart/2009/layout/CircleArrowProcess"/>
    <dgm:cxn modelId="{DFBCEB47-C58B-44CB-B52C-FAE0381B0576}" srcId="{6741044D-FB6E-4225-B00D-676567A50F9B}" destId="{17DD39F7-7125-460D-B9E7-612C3925A2BC}" srcOrd="3" destOrd="0" parTransId="{19B2CF8E-0357-44A5-9953-2A4182A05656}" sibTransId="{13E6A1E3-4148-4B80-9F5D-7552EE5F3FC5}"/>
    <dgm:cxn modelId="{2B69AC76-AB37-4528-A717-1ADBEFFE5327}" type="presOf" srcId="{7680D3C5-5143-491F-912A-F6F66A6B0522}" destId="{AE4D7290-F5E6-48C7-AC0C-6FF6FB6B3327}" srcOrd="0" destOrd="0" presId="urn:microsoft.com/office/officeart/2009/layout/CircleArrowProcess"/>
    <dgm:cxn modelId="{FFA3F9DA-D6A3-4E45-86A7-82C8366D5D8D}" type="presOf" srcId="{6741044D-FB6E-4225-B00D-676567A50F9B}" destId="{2DDE6B60-D6CB-4078-BC0A-037B355BD823}" srcOrd="0" destOrd="0" presId="urn:microsoft.com/office/officeart/2009/layout/CircleArrowProcess"/>
    <dgm:cxn modelId="{1916CEDD-984B-4B88-87A1-A51C45C2DAD8}" srcId="{6741044D-FB6E-4225-B00D-676567A50F9B}" destId="{CEE459D6-0F12-4210-8A7E-0D83D1C3E911}" srcOrd="2" destOrd="0" parTransId="{56CD40EE-7EBE-4EC3-B18B-701F77E80A53}" sibTransId="{EFA348A3-0310-49ED-9649-B3745A112227}"/>
    <dgm:cxn modelId="{A33D78E2-ED83-4F97-B9F3-51F3D9B4223A}" srcId="{6741044D-FB6E-4225-B00D-676567A50F9B}" destId="{D6C4C1CC-1E84-4D9B-9F13-E875A14B2161}" srcOrd="0" destOrd="0" parTransId="{43BE34BC-E97F-4D4E-9A16-3497A4F06906}" sibTransId="{C523869F-8D17-47A6-BEAC-4BDF95CBB9E3}"/>
    <dgm:cxn modelId="{BD392FED-398D-4F5D-A45C-F2AE3C32997F}" type="presOf" srcId="{CEE459D6-0F12-4210-8A7E-0D83D1C3E911}" destId="{68EE4CD4-6737-40B7-B576-412400220192}" srcOrd="0" destOrd="0" presId="urn:microsoft.com/office/officeart/2009/layout/CircleArrowProcess"/>
    <dgm:cxn modelId="{F475B5AC-0F9A-4850-BB3A-CACB55779D27}" type="presParOf" srcId="{2DDE6B60-D6CB-4078-BC0A-037B355BD823}" destId="{626C1B23-7CCB-497B-A978-84ED841CB1CC}" srcOrd="0" destOrd="0" presId="urn:microsoft.com/office/officeart/2009/layout/CircleArrowProcess"/>
    <dgm:cxn modelId="{9B11C1FA-2242-4359-937B-801B4B233293}" type="presParOf" srcId="{626C1B23-7CCB-497B-A978-84ED841CB1CC}" destId="{459F2727-74D8-4129-9C14-AEF4716C9EFD}" srcOrd="0" destOrd="0" presId="urn:microsoft.com/office/officeart/2009/layout/CircleArrowProcess"/>
    <dgm:cxn modelId="{6C2FF214-D03A-421C-B634-FAA2B6636507}" type="presParOf" srcId="{2DDE6B60-D6CB-4078-BC0A-037B355BD823}" destId="{6ADE5E2F-4757-4AF6-B801-95958E30E451}" srcOrd="1" destOrd="0" presId="urn:microsoft.com/office/officeart/2009/layout/CircleArrowProcess"/>
    <dgm:cxn modelId="{BF11F7CC-0198-448E-AD21-C873203A91DA}" type="presParOf" srcId="{2DDE6B60-D6CB-4078-BC0A-037B355BD823}" destId="{BFDBAB32-D43E-40C5-84E7-258B8CE4D8C9}" srcOrd="2" destOrd="0" presId="urn:microsoft.com/office/officeart/2009/layout/CircleArrowProcess"/>
    <dgm:cxn modelId="{1A55FE85-E456-4702-81B4-1E5B60AE4831}" type="presParOf" srcId="{BFDBAB32-D43E-40C5-84E7-258B8CE4D8C9}" destId="{64A9DD37-48B1-40DD-B3C4-180E5A2AE0AE}" srcOrd="0" destOrd="0" presId="urn:microsoft.com/office/officeart/2009/layout/CircleArrowProcess"/>
    <dgm:cxn modelId="{0FE529E3-49BA-4192-BA5F-871C26891608}" type="presParOf" srcId="{2DDE6B60-D6CB-4078-BC0A-037B355BD823}" destId="{AE4D7290-F5E6-48C7-AC0C-6FF6FB6B3327}" srcOrd="3" destOrd="0" presId="urn:microsoft.com/office/officeart/2009/layout/CircleArrowProcess"/>
    <dgm:cxn modelId="{8DE9B7F2-272B-4465-A9DA-CCC99D75B629}" type="presParOf" srcId="{2DDE6B60-D6CB-4078-BC0A-037B355BD823}" destId="{F51AA0E0-4EAB-4418-A217-906C3E7F37B0}" srcOrd="4" destOrd="0" presId="urn:microsoft.com/office/officeart/2009/layout/CircleArrowProcess"/>
    <dgm:cxn modelId="{89C56C6B-FE64-4CEB-A7C0-BD30100D2749}" type="presParOf" srcId="{F51AA0E0-4EAB-4418-A217-906C3E7F37B0}" destId="{900597C5-E45E-43DE-923F-680BFCF4AE8B}" srcOrd="0" destOrd="0" presId="urn:microsoft.com/office/officeart/2009/layout/CircleArrowProcess"/>
    <dgm:cxn modelId="{10A76EAD-C439-4D9F-8AD4-38A656F064F7}" type="presParOf" srcId="{2DDE6B60-D6CB-4078-BC0A-037B355BD823}" destId="{68EE4CD4-6737-40B7-B576-412400220192}" srcOrd="5" destOrd="0" presId="urn:microsoft.com/office/officeart/2009/layout/CircleArrowProcess"/>
    <dgm:cxn modelId="{B77F5390-F16B-4337-A574-C56C7EB11770}" type="presParOf" srcId="{2DDE6B60-D6CB-4078-BC0A-037B355BD823}" destId="{7972954D-B9BC-4EDA-AD4F-56BE87954A18}" srcOrd="6" destOrd="0" presId="urn:microsoft.com/office/officeart/2009/layout/CircleArrowProcess"/>
    <dgm:cxn modelId="{C2ADF827-B08C-4F35-B810-D2401AF9B8C8}" type="presParOf" srcId="{7972954D-B9BC-4EDA-AD4F-56BE87954A18}" destId="{DCC19EAA-385B-4F4B-8B37-605071C89BCA}" srcOrd="0" destOrd="0" presId="urn:microsoft.com/office/officeart/2009/layout/CircleArrowProcess"/>
    <dgm:cxn modelId="{D80446B9-8CD4-4526-AF87-14A8218BB32C}" type="presParOf" srcId="{2DDE6B60-D6CB-4078-BC0A-037B355BD823}" destId="{6D89EF6F-9A96-4977-9BE5-886C3A28E985}"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DD54F9-C8CC-41CD-9E16-65D70343626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96BB01A4-055A-44C2-8937-D0968F01DC07}">
      <dgm:prSet phldrT="[Text]" custT="1"/>
      <dgm:spPr>
        <a:solidFill>
          <a:srgbClr val="001A66"/>
        </a:solidFill>
      </dgm:spPr>
      <dgm:t>
        <a:bodyPr/>
        <a:lstStyle/>
        <a:p>
          <a:r>
            <a:rPr lang="en-US" sz="2400" dirty="0">
              <a:latin typeface="Ubuntu" panose="020B0504030602030204" pitchFamily="34" charset="0"/>
            </a:rPr>
            <a:t>Negative scan checks</a:t>
          </a:r>
          <a:endParaRPr lang="en-IN" sz="2400" dirty="0">
            <a:latin typeface="Ubuntu" panose="020B0504030602030204" pitchFamily="34" charset="0"/>
          </a:endParaRPr>
        </a:p>
      </dgm:t>
    </dgm:pt>
    <dgm:pt modelId="{E654F8D0-E8F8-4AC2-8A0C-EC17657B59FE}" type="parTrans" cxnId="{F3E8A962-5C5F-4DAA-B5F9-F1EE69919CD1}">
      <dgm:prSet/>
      <dgm:spPr/>
      <dgm:t>
        <a:bodyPr/>
        <a:lstStyle/>
        <a:p>
          <a:endParaRPr lang="en-IN">
            <a:latin typeface="Ubuntu" panose="020B0504030602030204" pitchFamily="34" charset="0"/>
          </a:endParaRPr>
        </a:p>
      </dgm:t>
    </dgm:pt>
    <dgm:pt modelId="{6C02DFED-3971-420E-9C72-DAE1BAB0A684}" type="sibTrans" cxnId="{F3E8A962-5C5F-4DAA-B5F9-F1EE69919CD1}">
      <dgm:prSet/>
      <dgm:spPr/>
      <dgm:t>
        <a:bodyPr/>
        <a:lstStyle/>
        <a:p>
          <a:endParaRPr lang="en-IN">
            <a:latin typeface="Ubuntu" panose="020B0504030602030204" pitchFamily="34" charset="0"/>
          </a:endParaRPr>
        </a:p>
      </dgm:t>
    </dgm:pt>
    <dgm:pt modelId="{6DAC0AC6-FB36-4DD3-B3F3-5211949EA710}">
      <dgm:prSet phldrT="[Text]" custT="1"/>
      <dgm:spPr>
        <a:solidFill>
          <a:srgbClr val="001A66"/>
        </a:solidFill>
      </dgm:spPr>
      <dgm:t>
        <a:bodyPr/>
        <a:lstStyle/>
        <a:p>
          <a:r>
            <a:rPr lang="en-US" sz="2400" dirty="0">
              <a:latin typeface="Ubuntu" panose="020B0504030602030204" pitchFamily="34" charset="0"/>
            </a:rPr>
            <a:t>Litigation checks</a:t>
          </a:r>
          <a:endParaRPr lang="en-IN" sz="2400" dirty="0">
            <a:latin typeface="Ubuntu" panose="020B0504030602030204" pitchFamily="34" charset="0"/>
          </a:endParaRPr>
        </a:p>
      </dgm:t>
    </dgm:pt>
    <dgm:pt modelId="{84290E1D-AB9B-495D-8269-61C62393ED10}" type="parTrans" cxnId="{BBEC95C7-93FC-42EE-B672-CF9969CC7A35}">
      <dgm:prSet/>
      <dgm:spPr/>
      <dgm:t>
        <a:bodyPr/>
        <a:lstStyle/>
        <a:p>
          <a:endParaRPr lang="en-IN">
            <a:latin typeface="Ubuntu" panose="020B0504030602030204" pitchFamily="34" charset="0"/>
          </a:endParaRPr>
        </a:p>
      </dgm:t>
    </dgm:pt>
    <dgm:pt modelId="{F5A0AAB4-3AEB-4D7E-9951-59D30F46558B}" type="sibTrans" cxnId="{BBEC95C7-93FC-42EE-B672-CF9969CC7A35}">
      <dgm:prSet/>
      <dgm:spPr/>
      <dgm:t>
        <a:bodyPr/>
        <a:lstStyle/>
        <a:p>
          <a:endParaRPr lang="en-IN">
            <a:latin typeface="Ubuntu" panose="020B0504030602030204" pitchFamily="34" charset="0"/>
          </a:endParaRPr>
        </a:p>
      </dgm:t>
    </dgm:pt>
    <dgm:pt modelId="{6AF36815-EA5C-4335-93C2-6BEC21CC0FD8}">
      <dgm:prSet phldrT="[Text]" custT="1"/>
      <dgm:spPr/>
      <dgm:t>
        <a:bodyPr/>
        <a:lstStyle/>
        <a:p>
          <a:r>
            <a:rPr lang="en-US" sz="1400" dirty="0">
              <a:latin typeface="Ubuntu" panose="020B0504030602030204" pitchFamily="34" charset="0"/>
            </a:rPr>
            <a:t>Monitoring comprehensive coverage of courts</a:t>
          </a:r>
          <a:endParaRPr lang="en-IN" sz="1400" dirty="0">
            <a:latin typeface="Ubuntu" panose="020B0504030602030204" pitchFamily="34" charset="0"/>
          </a:endParaRPr>
        </a:p>
      </dgm:t>
    </dgm:pt>
    <dgm:pt modelId="{7BEBA864-D750-4E65-B806-2AC3AF7313C0}" type="parTrans" cxnId="{A49062E6-070C-4ED9-9923-145002C11A68}">
      <dgm:prSet/>
      <dgm:spPr/>
      <dgm:t>
        <a:bodyPr/>
        <a:lstStyle/>
        <a:p>
          <a:endParaRPr lang="en-IN">
            <a:latin typeface="Ubuntu" panose="020B0504030602030204" pitchFamily="34" charset="0"/>
          </a:endParaRPr>
        </a:p>
      </dgm:t>
    </dgm:pt>
    <dgm:pt modelId="{111AD6D5-5B15-44DB-B25C-F0BFF2E0AA7A}" type="sibTrans" cxnId="{A49062E6-070C-4ED9-9923-145002C11A68}">
      <dgm:prSet/>
      <dgm:spPr/>
      <dgm:t>
        <a:bodyPr/>
        <a:lstStyle/>
        <a:p>
          <a:endParaRPr lang="en-IN">
            <a:latin typeface="Ubuntu" panose="020B0504030602030204" pitchFamily="34" charset="0"/>
          </a:endParaRPr>
        </a:p>
      </dgm:t>
    </dgm:pt>
    <dgm:pt modelId="{3C11D087-D9D4-470B-9CD4-BC4D72269D6D}">
      <dgm:prSet phldrT="[Text]" custT="1"/>
      <dgm:spPr/>
      <dgm:t>
        <a:bodyPr/>
        <a:lstStyle/>
        <a:p>
          <a:r>
            <a:rPr lang="en-US" sz="1400" dirty="0">
              <a:latin typeface="Ubuntu" panose="020B0504030602030204" pitchFamily="34" charset="0"/>
            </a:rPr>
            <a:t>Tracking case calendar, new cases filed against the organization</a:t>
          </a:r>
          <a:endParaRPr lang="en-IN" sz="1400" dirty="0">
            <a:latin typeface="Ubuntu" panose="020B0504030602030204" pitchFamily="34" charset="0"/>
          </a:endParaRPr>
        </a:p>
      </dgm:t>
    </dgm:pt>
    <dgm:pt modelId="{0A8754EB-35F2-41BF-BC57-D58714F2EEDD}" type="parTrans" cxnId="{BCA42E53-2021-429F-963B-B253A136D79F}">
      <dgm:prSet/>
      <dgm:spPr/>
      <dgm:t>
        <a:bodyPr/>
        <a:lstStyle/>
        <a:p>
          <a:endParaRPr lang="en-IN">
            <a:latin typeface="Ubuntu" panose="020B0504030602030204" pitchFamily="34" charset="0"/>
          </a:endParaRPr>
        </a:p>
      </dgm:t>
    </dgm:pt>
    <dgm:pt modelId="{5A916F48-FEB1-4C6E-B3EC-206B40A4CD5F}" type="sibTrans" cxnId="{BCA42E53-2021-429F-963B-B253A136D79F}">
      <dgm:prSet/>
      <dgm:spPr/>
      <dgm:t>
        <a:bodyPr/>
        <a:lstStyle/>
        <a:p>
          <a:endParaRPr lang="en-IN">
            <a:latin typeface="Ubuntu" panose="020B0504030602030204" pitchFamily="34" charset="0"/>
          </a:endParaRPr>
        </a:p>
      </dgm:t>
    </dgm:pt>
    <dgm:pt modelId="{25282526-47DB-4369-8DAF-9B11FF20B7E9}">
      <dgm:prSet phldrT="[Text]" custT="1"/>
      <dgm:spPr>
        <a:solidFill>
          <a:srgbClr val="001A66"/>
        </a:solidFill>
      </dgm:spPr>
      <dgm:t>
        <a:bodyPr/>
        <a:lstStyle/>
        <a:p>
          <a:r>
            <a:rPr lang="en-US" sz="2400" dirty="0">
              <a:latin typeface="Ubuntu" panose="020B0504030602030204" pitchFamily="34" charset="0"/>
            </a:rPr>
            <a:t>Tracking Beneficial Ownership</a:t>
          </a:r>
          <a:endParaRPr lang="en-IN" sz="2400" dirty="0">
            <a:latin typeface="Ubuntu" panose="020B0504030602030204" pitchFamily="34" charset="0"/>
          </a:endParaRPr>
        </a:p>
      </dgm:t>
    </dgm:pt>
    <dgm:pt modelId="{28293457-B5AC-447F-AED4-0083433776CC}" type="parTrans" cxnId="{24D621A2-3443-4E9F-943B-53B736488A22}">
      <dgm:prSet/>
      <dgm:spPr/>
      <dgm:t>
        <a:bodyPr/>
        <a:lstStyle/>
        <a:p>
          <a:endParaRPr lang="en-IN">
            <a:latin typeface="Ubuntu" panose="020B0504030602030204" pitchFamily="34" charset="0"/>
          </a:endParaRPr>
        </a:p>
      </dgm:t>
    </dgm:pt>
    <dgm:pt modelId="{FA7BF8CA-75AE-4E2C-AFCD-66DBF2E416AB}" type="sibTrans" cxnId="{24D621A2-3443-4E9F-943B-53B736488A22}">
      <dgm:prSet/>
      <dgm:spPr/>
      <dgm:t>
        <a:bodyPr/>
        <a:lstStyle/>
        <a:p>
          <a:endParaRPr lang="en-IN">
            <a:latin typeface="Ubuntu" panose="020B0504030602030204" pitchFamily="34" charset="0"/>
          </a:endParaRPr>
        </a:p>
      </dgm:t>
    </dgm:pt>
    <dgm:pt modelId="{B0DE4163-C352-46F1-9C58-E2C3A6476F63}">
      <dgm:prSet phldrT="[Text]" custT="1"/>
      <dgm:spPr/>
      <dgm:t>
        <a:bodyPr/>
        <a:lstStyle/>
        <a:p>
          <a:r>
            <a:rPr lang="en-US" sz="1400" dirty="0">
              <a:latin typeface="Ubuntu" panose="020B0504030602030204" pitchFamily="34" charset="0"/>
            </a:rPr>
            <a:t>Identifying Significant and Ultimate Beneficial Owners (SBOs and UBOs)</a:t>
          </a:r>
          <a:endParaRPr lang="en-IN" sz="1400" dirty="0">
            <a:latin typeface="Ubuntu" panose="020B0504030602030204" pitchFamily="34" charset="0"/>
          </a:endParaRPr>
        </a:p>
      </dgm:t>
    </dgm:pt>
    <dgm:pt modelId="{393A4AA4-576D-4F2D-9F60-99E96E63393F}" type="parTrans" cxnId="{59EAEA60-7A09-4A9B-92AC-F5212079F96D}">
      <dgm:prSet/>
      <dgm:spPr/>
      <dgm:t>
        <a:bodyPr/>
        <a:lstStyle/>
        <a:p>
          <a:endParaRPr lang="en-IN">
            <a:latin typeface="Ubuntu" panose="020B0504030602030204" pitchFamily="34" charset="0"/>
          </a:endParaRPr>
        </a:p>
      </dgm:t>
    </dgm:pt>
    <dgm:pt modelId="{CB5FCC2C-9244-4810-84D5-614C8A9B0223}" type="sibTrans" cxnId="{59EAEA60-7A09-4A9B-92AC-F5212079F96D}">
      <dgm:prSet/>
      <dgm:spPr/>
      <dgm:t>
        <a:bodyPr/>
        <a:lstStyle/>
        <a:p>
          <a:endParaRPr lang="en-IN">
            <a:latin typeface="Ubuntu" panose="020B0504030602030204" pitchFamily="34" charset="0"/>
          </a:endParaRPr>
        </a:p>
      </dgm:t>
    </dgm:pt>
    <dgm:pt modelId="{72DDBC98-8000-4ADC-AA53-967661851E9D}">
      <dgm:prSet phldrT="[Text]" custT="1"/>
      <dgm:spPr/>
      <dgm:t>
        <a:bodyPr/>
        <a:lstStyle/>
        <a:p>
          <a:r>
            <a:rPr lang="en-US" sz="1400" dirty="0">
              <a:latin typeface="Ubuntu" panose="020B0504030602030204" pitchFamily="34" charset="0"/>
            </a:rPr>
            <a:t>Data Matching and Deduplication</a:t>
          </a:r>
          <a:endParaRPr lang="en-IN" sz="1400" dirty="0">
            <a:latin typeface="Ubuntu" panose="020B0504030602030204" pitchFamily="34" charset="0"/>
          </a:endParaRPr>
        </a:p>
      </dgm:t>
    </dgm:pt>
    <dgm:pt modelId="{C99147C0-5C9D-4C6B-A530-52ADD6AEDA6E}" type="parTrans" cxnId="{903FAC5E-28BB-4784-A331-1184D92FC43E}">
      <dgm:prSet/>
      <dgm:spPr/>
      <dgm:t>
        <a:bodyPr/>
        <a:lstStyle/>
        <a:p>
          <a:endParaRPr lang="en-IN">
            <a:latin typeface="Ubuntu" panose="020B0504030602030204" pitchFamily="34" charset="0"/>
          </a:endParaRPr>
        </a:p>
      </dgm:t>
    </dgm:pt>
    <dgm:pt modelId="{6F0AF0AB-E70F-482B-8D31-6B8CCC4BD940}" type="sibTrans" cxnId="{903FAC5E-28BB-4784-A331-1184D92FC43E}">
      <dgm:prSet/>
      <dgm:spPr/>
      <dgm:t>
        <a:bodyPr/>
        <a:lstStyle/>
        <a:p>
          <a:endParaRPr lang="en-IN">
            <a:latin typeface="Ubuntu" panose="020B0504030602030204" pitchFamily="34" charset="0"/>
          </a:endParaRPr>
        </a:p>
      </dgm:t>
    </dgm:pt>
    <dgm:pt modelId="{36644F28-491F-46FB-8562-62DDE212F67E}">
      <dgm:prSet phldrT="[Text]" custT="1"/>
      <dgm:spPr/>
      <dgm:t>
        <a:bodyPr/>
        <a:lstStyle/>
        <a:p>
          <a:r>
            <a:rPr lang="en-US" sz="1400" dirty="0">
              <a:latin typeface="Ubuntu" panose="020B0504030602030204" pitchFamily="34" charset="0"/>
            </a:rPr>
            <a:t>Document Clustering</a:t>
          </a:r>
          <a:endParaRPr lang="en-IN" sz="1400" dirty="0">
            <a:latin typeface="Ubuntu" panose="020B0504030602030204" pitchFamily="34" charset="0"/>
          </a:endParaRPr>
        </a:p>
      </dgm:t>
    </dgm:pt>
    <dgm:pt modelId="{1641BFBF-A577-4CCC-A957-4540B3BB451D}" type="parTrans" cxnId="{BB8337D7-CA60-4B4A-84DD-1E7A54FF74F4}">
      <dgm:prSet/>
      <dgm:spPr/>
      <dgm:t>
        <a:bodyPr/>
        <a:lstStyle/>
        <a:p>
          <a:endParaRPr lang="en-IN">
            <a:latin typeface="Ubuntu" panose="020B0504030602030204" pitchFamily="34" charset="0"/>
          </a:endParaRPr>
        </a:p>
      </dgm:t>
    </dgm:pt>
    <dgm:pt modelId="{4B51D81E-E304-4DB6-94E0-99738B70B2C3}" type="sibTrans" cxnId="{BB8337D7-CA60-4B4A-84DD-1E7A54FF74F4}">
      <dgm:prSet/>
      <dgm:spPr/>
      <dgm:t>
        <a:bodyPr/>
        <a:lstStyle/>
        <a:p>
          <a:endParaRPr lang="en-IN">
            <a:latin typeface="Ubuntu" panose="020B0504030602030204" pitchFamily="34" charset="0"/>
          </a:endParaRPr>
        </a:p>
      </dgm:t>
    </dgm:pt>
    <dgm:pt modelId="{6DED722D-1341-4DD9-B42C-95C2D937BFB3}">
      <dgm:prSet phldrT="[Text]" custT="1"/>
      <dgm:spPr/>
      <dgm:t>
        <a:bodyPr/>
        <a:lstStyle/>
        <a:p>
          <a:r>
            <a:rPr lang="en-US" sz="1400" dirty="0">
              <a:latin typeface="Ubuntu" panose="020B0504030602030204" pitchFamily="34" charset="0"/>
            </a:rPr>
            <a:t>Network Analysis</a:t>
          </a:r>
          <a:endParaRPr lang="en-IN" sz="1400" dirty="0">
            <a:latin typeface="Ubuntu" panose="020B0504030602030204" pitchFamily="34" charset="0"/>
          </a:endParaRPr>
        </a:p>
      </dgm:t>
    </dgm:pt>
    <dgm:pt modelId="{C5FC17DD-8FCB-4E89-85DE-562447ECE023}" type="parTrans" cxnId="{79A5F8D8-7430-4EC3-BF46-BC39E9AE9416}">
      <dgm:prSet/>
      <dgm:spPr/>
      <dgm:t>
        <a:bodyPr/>
        <a:lstStyle/>
        <a:p>
          <a:endParaRPr lang="en-IN">
            <a:latin typeface="Ubuntu" panose="020B0504030602030204" pitchFamily="34" charset="0"/>
          </a:endParaRPr>
        </a:p>
      </dgm:t>
    </dgm:pt>
    <dgm:pt modelId="{B496CAFD-B23F-47A6-BF30-CC2F0BAEC19D}" type="sibTrans" cxnId="{79A5F8D8-7430-4EC3-BF46-BC39E9AE9416}">
      <dgm:prSet/>
      <dgm:spPr/>
      <dgm:t>
        <a:bodyPr/>
        <a:lstStyle/>
        <a:p>
          <a:endParaRPr lang="en-IN">
            <a:latin typeface="Ubuntu" panose="020B0504030602030204" pitchFamily="34" charset="0"/>
          </a:endParaRPr>
        </a:p>
      </dgm:t>
    </dgm:pt>
    <dgm:pt modelId="{6877F126-DCC1-4350-945B-1A16CA9E33FE}">
      <dgm:prSet phldrT="[Text]" custT="1"/>
      <dgm:spPr/>
      <dgm:t>
        <a:bodyPr/>
        <a:lstStyle/>
        <a:p>
          <a:r>
            <a:rPr lang="en-US" sz="1400" dirty="0">
              <a:latin typeface="Ubuntu" panose="020B0504030602030204" pitchFamily="34" charset="0"/>
            </a:rPr>
            <a:t>Identifying</a:t>
          </a:r>
          <a:endParaRPr lang="en-IN" sz="1400" dirty="0">
            <a:latin typeface="Ubuntu" panose="020B0504030602030204" pitchFamily="34" charset="0"/>
          </a:endParaRPr>
        </a:p>
      </dgm:t>
    </dgm:pt>
    <dgm:pt modelId="{04D425BA-4530-4FD4-99A6-9F5827ECBAF2}" type="sibTrans" cxnId="{C7D2E771-F2B5-4D8F-AAA0-15D50E9DFF0C}">
      <dgm:prSet/>
      <dgm:spPr/>
      <dgm:t>
        <a:bodyPr/>
        <a:lstStyle/>
        <a:p>
          <a:endParaRPr lang="en-IN">
            <a:latin typeface="Ubuntu" panose="020B0504030602030204" pitchFamily="34" charset="0"/>
          </a:endParaRPr>
        </a:p>
      </dgm:t>
    </dgm:pt>
    <dgm:pt modelId="{E874A9FD-1BE9-4AB2-A2C9-ACC23E875197}" type="parTrans" cxnId="{C7D2E771-F2B5-4D8F-AAA0-15D50E9DFF0C}">
      <dgm:prSet/>
      <dgm:spPr/>
      <dgm:t>
        <a:bodyPr/>
        <a:lstStyle/>
        <a:p>
          <a:endParaRPr lang="en-IN">
            <a:latin typeface="Ubuntu" panose="020B0504030602030204" pitchFamily="34" charset="0"/>
          </a:endParaRPr>
        </a:p>
      </dgm:t>
    </dgm:pt>
    <dgm:pt modelId="{9CD40AD4-4A47-4F8A-AB8A-6A19E65784A9}">
      <dgm:prSet phldrT="[Text]" custT="1"/>
      <dgm:spPr/>
      <dgm:t>
        <a:bodyPr/>
        <a:lstStyle/>
        <a:p>
          <a:r>
            <a:rPr lang="en-US" sz="1400" dirty="0">
              <a:latin typeface="Ubuntu" panose="020B0504030602030204" pitchFamily="34" charset="0"/>
            </a:rPr>
            <a:t>Finding Civil or Criminal Cases</a:t>
          </a:r>
          <a:endParaRPr lang="en-IN" sz="1400" dirty="0">
            <a:latin typeface="Ubuntu" panose="020B0504030602030204" pitchFamily="34" charset="0"/>
          </a:endParaRPr>
        </a:p>
      </dgm:t>
    </dgm:pt>
    <dgm:pt modelId="{6DA51DC6-A932-4B5C-9E3F-AFB5A3ED881B}" type="sibTrans" cxnId="{BE7A47EF-B7DE-44E2-834E-26727799A8C4}">
      <dgm:prSet/>
      <dgm:spPr/>
      <dgm:t>
        <a:bodyPr/>
        <a:lstStyle/>
        <a:p>
          <a:endParaRPr lang="en-IN">
            <a:latin typeface="Ubuntu" panose="020B0504030602030204" pitchFamily="34" charset="0"/>
          </a:endParaRPr>
        </a:p>
      </dgm:t>
    </dgm:pt>
    <dgm:pt modelId="{6872F9A9-2980-4197-B7A0-DFC6A78F7B38}" type="parTrans" cxnId="{BE7A47EF-B7DE-44E2-834E-26727799A8C4}">
      <dgm:prSet/>
      <dgm:spPr/>
      <dgm:t>
        <a:bodyPr/>
        <a:lstStyle/>
        <a:p>
          <a:endParaRPr lang="en-IN">
            <a:latin typeface="Ubuntu" panose="020B0504030602030204" pitchFamily="34" charset="0"/>
          </a:endParaRPr>
        </a:p>
      </dgm:t>
    </dgm:pt>
    <dgm:pt modelId="{C1A32FD8-0B53-4592-A130-02AD5C295B1A}">
      <dgm:prSet phldrT="[Text]" custT="1"/>
      <dgm:spPr/>
      <dgm:t>
        <a:bodyPr/>
        <a:lstStyle/>
        <a:p>
          <a:r>
            <a:rPr lang="en-US" sz="1400" dirty="0">
              <a:latin typeface="Ubuntu" panose="020B0504030602030204" pitchFamily="34" charset="0"/>
            </a:rPr>
            <a:t>Dashboard</a:t>
          </a:r>
          <a:endParaRPr lang="en-IN" sz="1400" dirty="0">
            <a:latin typeface="Ubuntu" panose="020B0504030602030204" pitchFamily="34" charset="0"/>
          </a:endParaRPr>
        </a:p>
      </dgm:t>
    </dgm:pt>
    <dgm:pt modelId="{A3225B5D-43B1-4782-A193-A75A35E786CA}" type="parTrans" cxnId="{0339E87A-D5EC-4044-9269-2D04026AD9A2}">
      <dgm:prSet/>
      <dgm:spPr/>
      <dgm:t>
        <a:bodyPr/>
        <a:lstStyle/>
        <a:p>
          <a:endParaRPr lang="en-SG"/>
        </a:p>
      </dgm:t>
    </dgm:pt>
    <dgm:pt modelId="{D221775A-112F-45E3-AFD8-C36799945CFC}" type="sibTrans" cxnId="{0339E87A-D5EC-4044-9269-2D04026AD9A2}">
      <dgm:prSet/>
      <dgm:spPr/>
      <dgm:t>
        <a:bodyPr/>
        <a:lstStyle/>
        <a:p>
          <a:endParaRPr lang="en-SG"/>
        </a:p>
      </dgm:t>
    </dgm:pt>
    <dgm:pt modelId="{5AA281CC-42C8-45DB-ACD1-C2E19C78E9CA}">
      <dgm:prSet phldrT="[Text]" custT="1"/>
      <dgm:spPr/>
      <dgm:t>
        <a:bodyPr/>
        <a:lstStyle/>
        <a:p>
          <a:r>
            <a:rPr lang="en-US" sz="1400" dirty="0">
              <a:latin typeface="Ubuntu" panose="020B0504030602030204" pitchFamily="34" charset="0"/>
            </a:rPr>
            <a:t>Defaulters</a:t>
          </a:r>
          <a:endParaRPr lang="en-IN" sz="1400" dirty="0">
            <a:latin typeface="Ubuntu" panose="020B0504030602030204" pitchFamily="34" charset="0"/>
          </a:endParaRPr>
        </a:p>
      </dgm:t>
    </dgm:pt>
    <dgm:pt modelId="{D7D9A539-5455-46DC-9DEA-217F732B65F7}" type="parTrans" cxnId="{66811A2E-CCC7-4783-B8BC-F026E538911F}">
      <dgm:prSet/>
      <dgm:spPr/>
      <dgm:t>
        <a:bodyPr/>
        <a:lstStyle/>
        <a:p>
          <a:endParaRPr lang="en-SG"/>
        </a:p>
      </dgm:t>
    </dgm:pt>
    <dgm:pt modelId="{031E3BB8-2C09-4982-ACDD-6E96FBC43F45}" type="sibTrans" cxnId="{66811A2E-CCC7-4783-B8BC-F026E538911F}">
      <dgm:prSet/>
      <dgm:spPr/>
      <dgm:t>
        <a:bodyPr/>
        <a:lstStyle/>
        <a:p>
          <a:endParaRPr lang="en-SG"/>
        </a:p>
      </dgm:t>
    </dgm:pt>
    <dgm:pt modelId="{ECC243B1-9C00-45E9-9886-246439725090}">
      <dgm:prSet phldrT="[Text]" custT="1"/>
      <dgm:spPr/>
      <dgm:t>
        <a:bodyPr/>
        <a:lstStyle/>
        <a:p>
          <a:r>
            <a:rPr lang="en-US" sz="1400" dirty="0">
              <a:latin typeface="Ubuntu" panose="020B0504030602030204" pitchFamily="34" charset="0"/>
            </a:rPr>
            <a:t>Fraudsters</a:t>
          </a:r>
          <a:endParaRPr lang="en-IN" sz="1400" dirty="0">
            <a:latin typeface="Ubuntu" panose="020B0504030602030204" pitchFamily="34" charset="0"/>
          </a:endParaRPr>
        </a:p>
      </dgm:t>
    </dgm:pt>
    <dgm:pt modelId="{BD75D6A9-720B-4684-91BD-9E21DB3EA249}" type="parTrans" cxnId="{9B2DC81F-B196-4BD5-B5D6-7A2F3C32CF2F}">
      <dgm:prSet/>
      <dgm:spPr/>
      <dgm:t>
        <a:bodyPr/>
        <a:lstStyle/>
        <a:p>
          <a:endParaRPr lang="en-SG"/>
        </a:p>
      </dgm:t>
    </dgm:pt>
    <dgm:pt modelId="{C2A57515-1888-4BF8-A56F-FCA4051B9386}" type="sibTrans" cxnId="{9B2DC81F-B196-4BD5-B5D6-7A2F3C32CF2F}">
      <dgm:prSet/>
      <dgm:spPr/>
      <dgm:t>
        <a:bodyPr/>
        <a:lstStyle/>
        <a:p>
          <a:endParaRPr lang="en-SG"/>
        </a:p>
      </dgm:t>
    </dgm:pt>
    <dgm:pt modelId="{1198AEF9-CA21-423F-99C2-D7C33A6DEDDA}">
      <dgm:prSet phldrT="[Text]" custT="1"/>
      <dgm:spPr/>
      <dgm:t>
        <a:bodyPr/>
        <a:lstStyle/>
        <a:p>
          <a:r>
            <a:rPr lang="en-US" sz="1400" dirty="0">
              <a:latin typeface="Ubuntu" panose="020B0504030602030204" pitchFamily="34" charset="0"/>
            </a:rPr>
            <a:t>Hawala Entities</a:t>
          </a:r>
          <a:endParaRPr lang="en-IN" sz="1400" dirty="0">
            <a:latin typeface="Ubuntu" panose="020B0504030602030204" pitchFamily="34" charset="0"/>
          </a:endParaRPr>
        </a:p>
      </dgm:t>
    </dgm:pt>
    <dgm:pt modelId="{78CE4205-FE8A-4F3D-BD8B-32A44802EEC7}" type="parTrans" cxnId="{0937B0CE-16D9-4AAB-B519-E45B32EE4D56}">
      <dgm:prSet/>
      <dgm:spPr/>
      <dgm:t>
        <a:bodyPr/>
        <a:lstStyle/>
        <a:p>
          <a:endParaRPr lang="en-SG"/>
        </a:p>
      </dgm:t>
    </dgm:pt>
    <dgm:pt modelId="{C2DC5A68-7165-4332-8593-7D41C8110C68}" type="sibTrans" cxnId="{0937B0CE-16D9-4AAB-B519-E45B32EE4D56}">
      <dgm:prSet/>
      <dgm:spPr/>
      <dgm:t>
        <a:bodyPr/>
        <a:lstStyle/>
        <a:p>
          <a:endParaRPr lang="en-SG"/>
        </a:p>
      </dgm:t>
    </dgm:pt>
    <dgm:pt modelId="{9688A626-0432-4E62-B2B2-0F8F38DB3624}">
      <dgm:prSet phldrT="[Text]" custT="1"/>
      <dgm:spPr/>
      <dgm:t>
        <a:bodyPr/>
        <a:lstStyle/>
        <a:p>
          <a:r>
            <a:rPr lang="en-US" sz="1400" dirty="0">
              <a:latin typeface="Ubuntu" panose="020B0504030602030204" pitchFamily="34" charset="0"/>
            </a:rPr>
            <a:t>Debarred Entities</a:t>
          </a:r>
          <a:endParaRPr lang="en-IN" sz="1400" dirty="0">
            <a:latin typeface="Ubuntu" panose="020B0504030602030204" pitchFamily="34" charset="0"/>
          </a:endParaRPr>
        </a:p>
      </dgm:t>
    </dgm:pt>
    <dgm:pt modelId="{69A8127F-78F6-40EE-B06E-74510CA144BF}" type="parTrans" cxnId="{6FFD40AC-42EC-45F6-A7E9-92D77E218875}">
      <dgm:prSet/>
      <dgm:spPr/>
      <dgm:t>
        <a:bodyPr/>
        <a:lstStyle/>
        <a:p>
          <a:endParaRPr lang="en-SG"/>
        </a:p>
      </dgm:t>
    </dgm:pt>
    <dgm:pt modelId="{17ABD771-5165-4F25-A330-29EA9DF83871}" type="sibTrans" cxnId="{6FFD40AC-42EC-45F6-A7E9-92D77E218875}">
      <dgm:prSet/>
      <dgm:spPr/>
      <dgm:t>
        <a:bodyPr/>
        <a:lstStyle/>
        <a:p>
          <a:endParaRPr lang="en-SG"/>
        </a:p>
      </dgm:t>
    </dgm:pt>
    <dgm:pt modelId="{5509B374-60B9-415A-A86F-772BE2C4E877}">
      <dgm:prSet phldrT="[Text]" custT="1"/>
      <dgm:spPr/>
      <dgm:t>
        <a:bodyPr/>
        <a:lstStyle/>
        <a:p>
          <a:r>
            <a:rPr lang="en-US" sz="1400" dirty="0">
              <a:latin typeface="Ubuntu" panose="020B0504030602030204" pitchFamily="34" charset="0"/>
            </a:rPr>
            <a:t>Regulatory actions, etc.</a:t>
          </a:r>
          <a:endParaRPr lang="en-IN" sz="1400" dirty="0">
            <a:latin typeface="Ubuntu" panose="020B0504030602030204" pitchFamily="34" charset="0"/>
          </a:endParaRPr>
        </a:p>
      </dgm:t>
    </dgm:pt>
    <dgm:pt modelId="{5B25F6E5-8340-469C-B948-107184C666E5}" type="parTrans" cxnId="{B8EDC15C-0860-4ACC-AC68-5822614B913D}">
      <dgm:prSet/>
      <dgm:spPr/>
      <dgm:t>
        <a:bodyPr/>
        <a:lstStyle/>
        <a:p>
          <a:endParaRPr lang="en-SG"/>
        </a:p>
      </dgm:t>
    </dgm:pt>
    <dgm:pt modelId="{990E73E8-34B3-4219-8605-2B0524DBC74A}" type="sibTrans" cxnId="{B8EDC15C-0860-4ACC-AC68-5822614B913D}">
      <dgm:prSet/>
      <dgm:spPr/>
      <dgm:t>
        <a:bodyPr/>
        <a:lstStyle/>
        <a:p>
          <a:endParaRPr lang="en-SG"/>
        </a:p>
      </dgm:t>
    </dgm:pt>
    <dgm:pt modelId="{39F50B77-D2CF-4530-A19E-FDE52FC073D1}">
      <dgm:prSet phldrT="[Text]" custT="1"/>
      <dgm:spPr/>
      <dgm:t>
        <a:bodyPr/>
        <a:lstStyle/>
        <a:p>
          <a:endParaRPr lang="en-IN" sz="1400" dirty="0">
            <a:latin typeface="Ubuntu" panose="020B0504030602030204" pitchFamily="34" charset="0"/>
          </a:endParaRPr>
        </a:p>
      </dgm:t>
    </dgm:pt>
    <dgm:pt modelId="{8D07EF94-B0E0-460E-A213-F4ED7D943916}" type="parTrans" cxnId="{B1704280-D414-4EBB-B62E-3E8EE720E0C1}">
      <dgm:prSet/>
      <dgm:spPr/>
      <dgm:t>
        <a:bodyPr/>
        <a:lstStyle/>
        <a:p>
          <a:endParaRPr lang="en-SG"/>
        </a:p>
      </dgm:t>
    </dgm:pt>
    <dgm:pt modelId="{7FEB4CE5-F093-4CE5-A75B-1585978E3157}" type="sibTrans" cxnId="{B1704280-D414-4EBB-B62E-3E8EE720E0C1}">
      <dgm:prSet/>
      <dgm:spPr/>
      <dgm:t>
        <a:bodyPr/>
        <a:lstStyle/>
        <a:p>
          <a:endParaRPr lang="en-SG"/>
        </a:p>
      </dgm:t>
    </dgm:pt>
    <dgm:pt modelId="{9E912466-594A-4B8D-9097-9175B75215AE}">
      <dgm:prSet phldrT="[Text]" custT="1"/>
      <dgm:spPr/>
      <dgm:t>
        <a:bodyPr/>
        <a:lstStyle/>
        <a:p>
          <a:endParaRPr lang="en-IN" sz="1400" dirty="0">
            <a:latin typeface="Ubuntu" panose="020B0504030602030204" pitchFamily="34" charset="0"/>
          </a:endParaRPr>
        </a:p>
      </dgm:t>
    </dgm:pt>
    <dgm:pt modelId="{65157055-6948-4A26-831F-E6E2997D6918}" type="parTrans" cxnId="{90E99134-4D47-42D9-AD40-C5C5A0165C2F}">
      <dgm:prSet/>
      <dgm:spPr/>
      <dgm:t>
        <a:bodyPr/>
        <a:lstStyle/>
        <a:p>
          <a:endParaRPr lang="en-SG"/>
        </a:p>
      </dgm:t>
    </dgm:pt>
    <dgm:pt modelId="{FB48B994-3A58-42AC-AD38-09AD4AEA466D}" type="sibTrans" cxnId="{90E99134-4D47-42D9-AD40-C5C5A0165C2F}">
      <dgm:prSet/>
      <dgm:spPr/>
      <dgm:t>
        <a:bodyPr/>
        <a:lstStyle/>
        <a:p>
          <a:endParaRPr lang="en-SG"/>
        </a:p>
      </dgm:t>
    </dgm:pt>
    <dgm:pt modelId="{6E256846-1D6B-4D83-B581-4230AC90483D}">
      <dgm:prSet phldrT="[Text]" custT="1"/>
      <dgm:spPr/>
      <dgm:t>
        <a:bodyPr/>
        <a:lstStyle/>
        <a:p>
          <a:r>
            <a:rPr lang="en-US" sz="1400" dirty="0">
              <a:latin typeface="Ubuntu" panose="020B0504030602030204" pitchFamily="34" charset="0"/>
            </a:rPr>
            <a:t>Graph Analysis</a:t>
          </a:r>
          <a:endParaRPr lang="en-IN" sz="1400" dirty="0">
            <a:latin typeface="Ubuntu" panose="020B0504030602030204" pitchFamily="34" charset="0"/>
          </a:endParaRPr>
        </a:p>
      </dgm:t>
    </dgm:pt>
    <dgm:pt modelId="{D13A49DE-BBD5-4CD3-914D-861BB64C9986}" type="parTrans" cxnId="{A596A26B-952A-4554-833A-6BF190F1B08A}">
      <dgm:prSet/>
      <dgm:spPr/>
      <dgm:t>
        <a:bodyPr/>
        <a:lstStyle/>
        <a:p>
          <a:endParaRPr lang="en-SG"/>
        </a:p>
      </dgm:t>
    </dgm:pt>
    <dgm:pt modelId="{AE3E69AD-8EE7-4483-AB40-ACBBD7E12031}" type="sibTrans" cxnId="{A596A26B-952A-4554-833A-6BF190F1B08A}">
      <dgm:prSet/>
      <dgm:spPr/>
      <dgm:t>
        <a:bodyPr/>
        <a:lstStyle/>
        <a:p>
          <a:endParaRPr lang="en-SG"/>
        </a:p>
      </dgm:t>
    </dgm:pt>
    <dgm:pt modelId="{64863D69-2D4D-43BF-A81A-2894DD777E9F}">
      <dgm:prSet phldrT="[Text]" custT="1"/>
      <dgm:spPr/>
      <dgm:t>
        <a:bodyPr/>
        <a:lstStyle/>
        <a:p>
          <a:endParaRPr lang="en-IN" sz="1400" dirty="0">
            <a:latin typeface="Ubuntu" panose="020B0504030602030204" pitchFamily="34" charset="0"/>
          </a:endParaRPr>
        </a:p>
      </dgm:t>
    </dgm:pt>
    <dgm:pt modelId="{903250D6-E304-4CC1-A2B1-9C3AC1E2A636}" type="parTrans" cxnId="{F6818079-911A-489C-88AA-6DCBDCF4814E}">
      <dgm:prSet/>
      <dgm:spPr/>
      <dgm:t>
        <a:bodyPr/>
        <a:lstStyle/>
        <a:p>
          <a:endParaRPr lang="en-SG"/>
        </a:p>
      </dgm:t>
    </dgm:pt>
    <dgm:pt modelId="{1DBE1C6B-FBE4-427F-88E0-01113F161DDE}" type="sibTrans" cxnId="{F6818079-911A-489C-88AA-6DCBDCF4814E}">
      <dgm:prSet/>
      <dgm:spPr/>
      <dgm:t>
        <a:bodyPr/>
        <a:lstStyle/>
        <a:p>
          <a:endParaRPr lang="en-SG"/>
        </a:p>
      </dgm:t>
    </dgm:pt>
    <dgm:pt modelId="{A00E3E82-8AD0-4FF9-BEE5-55611F2E1F41}">
      <dgm:prSet phldrT="[Text]" custT="1"/>
      <dgm:spPr/>
      <dgm:t>
        <a:bodyPr/>
        <a:lstStyle/>
        <a:p>
          <a:endParaRPr lang="en-IN" sz="1400" dirty="0">
            <a:latin typeface="Ubuntu" panose="020B0504030602030204" pitchFamily="34" charset="0"/>
          </a:endParaRPr>
        </a:p>
      </dgm:t>
    </dgm:pt>
    <dgm:pt modelId="{20D40D0C-8B11-43D3-8936-A078EBE80A35}" type="parTrans" cxnId="{67B7C9F6-4C52-4A39-A0A2-A6817D3292DB}">
      <dgm:prSet/>
      <dgm:spPr/>
      <dgm:t>
        <a:bodyPr/>
        <a:lstStyle/>
        <a:p>
          <a:endParaRPr lang="en-SG"/>
        </a:p>
      </dgm:t>
    </dgm:pt>
    <dgm:pt modelId="{F2884802-74B2-4A4D-9F39-B6720A26CE50}" type="sibTrans" cxnId="{67B7C9F6-4C52-4A39-A0A2-A6817D3292DB}">
      <dgm:prSet/>
      <dgm:spPr/>
      <dgm:t>
        <a:bodyPr/>
        <a:lstStyle/>
        <a:p>
          <a:endParaRPr lang="en-SG"/>
        </a:p>
      </dgm:t>
    </dgm:pt>
    <dgm:pt modelId="{AD43039A-8519-480A-A643-B46503CC2544}">
      <dgm:prSet phldrT="[Text]" custT="1"/>
      <dgm:spPr/>
      <dgm:t>
        <a:bodyPr/>
        <a:lstStyle/>
        <a:p>
          <a:endParaRPr lang="en-IN" sz="1400" dirty="0">
            <a:latin typeface="Ubuntu" panose="020B0504030602030204" pitchFamily="34" charset="0"/>
          </a:endParaRPr>
        </a:p>
      </dgm:t>
    </dgm:pt>
    <dgm:pt modelId="{DBC8871E-D7A9-4D4D-BDA8-CD0DFFC62C5A}" type="parTrans" cxnId="{EA5ACDD3-33E4-49EB-95D8-14C9B5B9AF3C}">
      <dgm:prSet/>
      <dgm:spPr/>
      <dgm:t>
        <a:bodyPr/>
        <a:lstStyle/>
        <a:p>
          <a:endParaRPr lang="en-SG"/>
        </a:p>
      </dgm:t>
    </dgm:pt>
    <dgm:pt modelId="{EC1AD8D5-0DDF-4F33-9F4E-1A7C738EAB60}" type="sibTrans" cxnId="{EA5ACDD3-33E4-49EB-95D8-14C9B5B9AF3C}">
      <dgm:prSet/>
      <dgm:spPr/>
      <dgm:t>
        <a:bodyPr/>
        <a:lstStyle/>
        <a:p>
          <a:endParaRPr lang="en-SG"/>
        </a:p>
      </dgm:t>
    </dgm:pt>
    <dgm:pt modelId="{CCEC6471-258E-4C11-8A7A-C63D53CA6C21}">
      <dgm:prSet phldrT="[Text]" custT="1"/>
      <dgm:spPr/>
      <dgm:t>
        <a:bodyPr/>
        <a:lstStyle/>
        <a:p>
          <a:endParaRPr lang="en-IN" sz="1400" dirty="0">
            <a:latin typeface="Ubuntu" panose="020B0504030602030204" pitchFamily="34" charset="0"/>
          </a:endParaRPr>
        </a:p>
      </dgm:t>
    </dgm:pt>
    <dgm:pt modelId="{582625BA-96CB-4191-AFBE-579C7568F650}" type="parTrans" cxnId="{F4264E7F-77C5-46D5-887C-171B71749F18}">
      <dgm:prSet/>
      <dgm:spPr/>
      <dgm:t>
        <a:bodyPr/>
        <a:lstStyle/>
        <a:p>
          <a:endParaRPr lang="en-SG"/>
        </a:p>
      </dgm:t>
    </dgm:pt>
    <dgm:pt modelId="{6FF95B3D-7CF4-4844-9295-2DAF78050B3C}" type="sibTrans" cxnId="{F4264E7F-77C5-46D5-887C-171B71749F18}">
      <dgm:prSet/>
      <dgm:spPr/>
      <dgm:t>
        <a:bodyPr/>
        <a:lstStyle/>
        <a:p>
          <a:endParaRPr lang="en-SG"/>
        </a:p>
      </dgm:t>
    </dgm:pt>
    <dgm:pt modelId="{EE115EC5-A3D9-40B6-B950-A1B6EE375688}">
      <dgm:prSet phldrT="[Text]" custT="1"/>
      <dgm:spPr/>
      <dgm:t>
        <a:bodyPr/>
        <a:lstStyle/>
        <a:p>
          <a:endParaRPr lang="en-IN" sz="1400" dirty="0">
            <a:latin typeface="Ubuntu" panose="020B0504030602030204" pitchFamily="34" charset="0"/>
          </a:endParaRPr>
        </a:p>
      </dgm:t>
    </dgm:pt>
    <dgm:pt modelId="{B0C43BFD-2D2B-4969-9B5C-C4D54248BDBA}" type="sibTrans" cxnId="{CD089C59-098F-4DBB-BF71-921040BB8C73}">
      <dgm:prSet/>
      <dgm:spPr/>
      <dgm:t>
        <a:bodyPr/>
        <a:lstStyle/>
        <a:p>
          <a:endParaRPr lang="en-SG"/>
        </a:p>
      </dgm:t>
    </dgm:pt>
    <dgm:pt modelId="{BF81CCBF-21F1-4A5D-B63A-9C802BE2E119}" type="parTrans" cxnId="{CD089C59-098F-4DBB-BF71-921040BB8C73}">
      <dgm:prSet/>
      <dgm:spPr/>
      <dgm:t>
        <a:bodyPr/>
        <a:lstStyle/>
        <a:p>
          <a:endParaRPr lang="en-SG"/>
        </a:p>
      </dgm:t>
    </dgm:pt>
    <dgm:pt modelId="{79562CF1-2E48-4A6F-A950-6334521844BC}" type="pres">
      <dgm:prSet presAssocID="{01DD54F9-C8CC-41CD-9E16-65D70343626D}" presName="Name0" presStyleCnt="0">
        <dgm:presLayoutVars>
          <dgm:dir/>
          <dgm:animLvl val="lvl"/>
          <dgm:resizeHandles val="exact"/>
        </dgm:presLayoutVars>
      </dgm:prSet>
      <dgm:spPr/>
    </dgm:pt>
    <dgm:pt modelId="{64370673-9C8E-4051-BA02-4BAB90768A98}" type="pres">
      <dgm:prSet presAssocID="{96BB01A4-055A-44C2-8937-D0968F01DC07}" presName="composite" presStyleCnt="0"/>
      <dgm:spPr/>
    </dgm:pt>
    <dgm:pt modelId="{618D9B74-1667-4C21-BB5C-C6528A84D095}" type="pres">
      <dgm:prSet presAssocID="{96BB01A4-055A-44C2-8937-D0968F01DC07}" presName="parTx" presStyleLbl="alignNode1" presStyleIdx="0" presStyleCnt="3" custLinFactNeighborX="-7688" custLinFactNeighborY="-8222">
        <dgm:presLayoutVars>
          <dgm:chMax val="0"/>
          <dgm:chPref val="0"/>
          <dgm:bulletEnabled val="1"/>
        </dgm:presLayoutVars>
      </dgm:prSet>
      <dgm:spPr/>
    </dgm:pt>
    <dgm:pt modelId="{6A5102F0-7CCB-4645-A158-C33F859ACEF8}" type="pres">
      <dgm:prSet presAssocID="{96BB01A4-055A-44C2-8937-D0968F01DC07}" presName="desTx" presStyleLbl="alignAccFollowNode1" presStyleIdx="0" presStyleCnt="3" custScaleY="106697">
        <dgm:presLayoutVars>
          <dgm:bulletEnabled val="1"/>
        </dgm:presLayoutVars>
      </dgm:prSet>
      <dgm:spPr/>
    </dgm:pt>
    <dgm:pt modelId="{8960533C-7BF1-4885-9198-804E46371EB8}" type="pres">
      <dgm:prSet presAssocID="{6C02DFED-3971-420E-9C72-DAE1BAB0A684}" presName="space" presStyleCnt="0"/>
      <dgm:spPr/>
    </dgm:pt>
    <dgm:pt modelId="{FC87B37F-3ACA-4F64-B101-2C3302F9EB40}" type="pres">
      <dgm:prSet presAssocID="{6DAC0AC6-FB36-4DD3-B3F3-5211949EA710}" presName="composite" presStyleCnt="0"/>
      <dgm:spPr/>
    </dgm:pt>
    <dgm:pt modelId="{DEB22BDB-11E2-4CFA-9922-56D6D7205411}" type="pres">
      <dgm:prSet presAssocID="{6DAC0AC6-FB36-4DD3-B3F3-5211949EA710}" presName="parTx" presStyleLbl="alignNode1" presStyleIdx="1" presStyleCnt="3">
        <dgm:presLayoutVars>
          <dgm:chMax val="0"/>
          <dgm:chPref val="0"/>
          <dgm:bulletEnabled val="1"/>
        </dgm:presLayoutVars>
      </dgm:prSet>
      <dgm:spPr/>
    </dgm:pt>
    <dgm:pt modelId="{AC5316EE-83AE-4ABE-8D79-8B0E28C29681}" type="pres">
      <dgm:prSet presAssocID="{6DAC0AC6-FB36-4DD3-B3F3-5211949EA710}" presName="desTx" presStyleLbl="alignAccFollowNode1" presStyleIdx="1" presStyleCnt="3" custScaleY="112740">
        <dgm:presLayoutVars>
          <dgm:bulletEnabled val="1"/>
        </dgm:presLayoutVars>
      </dgm:prSet>
      <dgm:spPr/>
    </dgm:pt>
    <dgm:pt modelId="{98C75E28-E626-4055-8BAF-84DCB5C1FD9B}" type="pres">
      <dgm:prSet presAssocID="{F5A0AAB4-3AEB-4D7E-9951-59D30F46558B}" presName="space" presStyleCnt="0"/>
      <dgm:spPr/>
    </dgm:pt>
    <dgm:pt modelId="{00E559AE-2A57-46C1-AEBC-A2E16B97C273}" type="pres">
      <dgm:prSet presAssocID="{25282526-47DB-4369-8DAF-9B11FF20B7E9}" presName="composite" presStyleCnt="0"/>
      <dgm:spPr/>
    </dgm:pt>
    <dgm:pt modelId="{7CE39B77-8B31-40B7-B52E-1B284F1E9784}" type="pres">
      <dgm:prSet presAssocID="{25282526-47DB-4369-8DAF-9B11FF20B7E9}" presName="parTx" presStyleLbl="alignNode1" presStyleIdx="2" presStyleCnt="3">
        <dgm:presLayoutVars>
          <dgm:chMax val="0"/>
          <dgm:chPref val="0"/>
          <dgm:bulletEnabled val="1"/>
        </dgm:presLayoutVars>
      </dgm:prSet>
      <dgm:spPr/>
    </dgm:pt>
    <dgm:pt modelId="{022CC646-9349-4CD2-B065-C78C209B2FC3}" type="pres">
      <dgm:prSet presAssocID="{25282526-47DB-4369-8DAF-9B11FF20B7E9}" presName="desTx" presStyleLbl="alignAccFollowNode1" presStyleIdx="2" presStyleCnt="3" custScaleY="106744">
        <dgm:presLayoutVars>
          <dgm:bulletEnabled val="1"/>
        </dgm:presLayoutVars>
      </dgm:prSet>
      <dgm:spPr/>
    </dgm:pt>
  </dgm:ptLst>
  <dgm:cxnLst>
    <dgm:cxn modelId="{2E9BF303-7762-49CC-9FDE-C2591F9ECEBA}" type="presOf" srcId="{B0DE4163-C352-46F1-9C58-E2C3A6476F63}" destId="{022CC646-9349-4CD2-B065-C78C209B2FC3}" srcOrd="0" destOrd="0" presId="urn:microsoft.com/office/officeart/2005/8/layout/hList1"/>
    <dgm:cxn modelId="{960FDE13-F529-4440-8074-54AB3D1F7D61}" type="presOf" srcId="{6DED722D-1341-4DD9-B42C-95C2D937BFB3}" destId="{022CC646-9349-4CD2-B065-C78C209B2FC3}" srcOrd="0" destOrd="8" presId="urn:microsoft.com/office/officeart/2005/8/layout/hList1"/>
    <dgm:cxn modelId="{B7B7E617-EBB7-4105-A301-29AB87E4C400}" type="presOf" srcId="{AD43039A-8519-480A-A643-B46503CC2544}" destId="{022CC646-9349-4CD2-B065-C78C209B2FC3}" srcOrd="0" destOrd="5" presId="urn:microsoft.com/office/officeart/2005/8/layout/hList1"/>
    <dgm:cxn modelId="{F452E219-448B-4E12-9DBA-F364BA37A7CE}" type="presOf" srcId="{5AA281CC-42C8-45DB-ACD1-C2E19C78E9CA}" destId="{6A5102F0-7CCB-4645-A158-C33F859ACEF8}" srcOrd="0" destOrd="1" presId="urn:microsoft.com/office/officeart/2005/8/layout/hList1"/>
    <dgm:cxn modelId="{9C44A41C-5A25-4753-A0C3-A46E6C36F2AC}" type="presOf" srcId="{25282526-47DB-4369-8DAF-9B11FF20B7E9}" destId="{7CE39B77-8B31-40B7-B52E-1B284F1E9784}" srcOrd="0" destOrd="0" presId="urn:microsoft.com/office/officeart/2005/8/layout/hList1"/>
    <dgm:cxn modelId="{9B2DC81F-B196-4BD5-B5D6-7A2F3C32CF2F}" srcId="{6877F126-DCC1-4350-945B-1A16CA9E33FE}" destId="{ECC243B1-9C00-45E9-9886-246439725090}" srcOrd="1" destOrd="0" parTransId="{BD75D6A9-720B-4684-91BD-9E21DB3EA249}" sibTransId="{C2A57515-1888-4BF8-A56F-FCA4051B9386}"/>
    <dgm:cxn modelId="{66811A2E-CCC7-4783-B8BC-F026E538911F}" srcId="{6877F126-DCC1-4350-945B-1A16CA9E33FE}" destId="{5AA281CC-42C8-45DB-ACD1-C2E19C78E9CA}" srcOrd="0" destOrd="0" parTransId="{D7D9A539-5455-46DC-9DEA-217F732B65F7}" sibTransId="{031E3BB8-2C09-4982-ACDD-6E96FBC43F45}"/>
    <dgm:cxn modelId="{8A9C462E-9B49-4D1D-AD9D-F76E65F57C10}" type="presOf" srcId="{C1A32FD8-0B53-4592-A130-02AD5C295B1A}" destId="{6A5102F0-7CCB-4645-A158-C33F859ACEF8}" srcOrd="0" destOrd="9" presId="urn:microsoft.com/office/officeart/2005/8/layout/hList1"/>
    <dgm:cxn modelId="{3FCFD02F-4096-473B-AC3D-062C1543AEC4}" type="presOf" srcId="{3C11D087-D9D4-470B-9CD4-BC4D72269D6D}" destId="{AC5316EE-83AE-4ABE-8D79-8B0E28C29681}" srcOrd="0" destOrd="2" presId="urn:microsoft.com/office/officeart/2005/8/layout/hList1"/>
    <dgm:cxn modelId="{90E99134-4D47-42D9-AD40-C5C5A0165C2F}" srcId="{6DAC0AC6-FB36-4DD3-B3F3-5211949EA710}" destId="{9E912466-594A-4B8D-9097-9175B75215AE}" srcOrd="1" destOrd="0" parTransId="{65157055-6948-4A26-831F-E6E2997D6918}" sibTransId="{FB48B994-3A58-42AC-AD38-09AD4AEA466D}"/>
    <dgm:cxn modelId="{7962293A-2B51-4270-8FF5-BE7E8CD94AD1}" type="presOf" srcId="{9688A626-0432-4E62-B2B2-0F8F38DB3624}" destId="{6A5102F0-7CCB-4645-A158-C33F859ACEF8}" srcOrd="0" destOrd="4" presId="urn:microsoft.com/office/officeart/2005/8/layout/hList1"/>
    <dgm:cxn modelId="{B8EDC15C-0860-4ACC-AC68-5822614B913D}" srcId="{6877F126-DCC1-4350-945B-1A16CA9E33FE}" destId="{5509B374-60B9-415A-A86F-772BE2C4E877}" srcOrd="4" destOrd="0" parTransId="{5B25F6E5-8340-469C-B948-107184C666E5}" sibTransId="{990E73E8-34B3-4219-8605-2B0524DBC74A}"/>
    <dgm:cxn modelId="{903FAC5E-28BB-4784-A331-1184D92FC43E}" srcId="{25282526-47DB-4369-8DAF-9B11FF20B7E9}" destId="{72DDBC98-8000-4ADC-AA53-967661851E9D}" srcOrd="4" destOrd="0" parTransId="{C99147C0-5C9D-4C6B-A530-52ADD6AEDA6E}" sibTransId="{6F0AF0AB-E70F-482B-8D31-6B8CCC4BD940}"/>
    <dgm:cxn modelId="{59EAEA60-7A09-4A9B-92AC-F5212079F96D}" srcId="{25282526-47DB-4369-8DAF-9B11FF20B7E9}" destId="{B0DE4163-C352-46F1-9C58-E2C3A6476F63}" srcOrd="0" destOrd="0" parTransId="{393A4AA4-576D-4F2D-9F60-99E96E63393F}" sibTransId="{CB5FCC2C-9244-4810-84D5-614C8A9B0223}"/>
    <dgm:cxn modelId="{D9574D42-6796-4562-92A9-0771B655245E}" type="presOf" srcId="{CCEC6471-258E-4C11-8A7A-C63D53CA6C21}" destId="{022CC646-9349-4CD2-B065-C78C209B2FC3}" srcOrd="0" destOrd="7" presId="urn:microsoft.com/office/officeart/2005/8/layout/hList1"/>
    <dgm:cxn modelId="{F3E8A962-5C5F-4DAA-B5F9-F1EE69919CD1}" srcId="{01DD54F9-C8CC-41CD-9E16-65D70343626D}" destId="{96BB01A4-055A-44C2-8937-D0968F01DC07}" srcOrd="0" destOrd="0" parTransId="{E654F8D0-E8F8-4AC2-8A0C-EC17657B59FE}" sibTransId="{6C02DFED-3971-420E-9C72-DAE1BAB0A684}"/>
    <dgm:cxn modelId="{0BAB3343-6A8F-4A74-946E-A4426ED0D413}" type="presOf" srcId="{96BB01A4-055A-44C2-8937-D0968F01DC07}" destId="{618D9B74-1667-4C21-BB5C-C6528A84D095}" srcOrd="0" destOrd="0" presId="urn:microsoft.com/office/officeart/2005/8/layout/hList1"/>
    <dgm:cxn modelId="{BAA8D065-C40C-4E02-B237-0A09319A92D9}" type="presOf" srcId="{A00E3E82-8AD0-4FF9-BEE5-55611F2E1F41}" destId="{022CC646-9349-4CD2-B065-C78C209B2FC3}" srcOrd="0" destOrd="3" presId="urn:microsoft.com/office/officeart/2005/8/layout/hList1"/>
    <dgm:cxn modelId="{A596A26B-952A-4554-833A-6BF190F1B08A}" srcId="{25282526-47DB-4369-8DAF-9B11FF20B7E9}" destId="{6E256846-1D6B-4D83-B581-4230AC90483D}" srcOrd="2" destOrd="0" parTransId="{D13A49DE-BBD5-4CD3-914D-861BB64C9986}" sibTransId="{AE3E69AD-8EE7-4483-AB40-ACBBD7E12031}"/>
    <dgm:cxn modelId="{B182F56C-35BE-46CB-BAC3-D807EE512FD2}" type="presOf" srcId="{5509B374-60B9-415A-A86F-772BE2C4E877}" destId="{6A5102F0-7CCB-4645-A158-C33F859ACEF8}" srcOrd="0" destOrd="5" presId="urn:microsoft.com/office/officeart/2005/8/layout/hList1"/>
    <dgm:cxn modelId="{C7D2E771-F2B5-4D8F-AAA0-15D50E9DFF0C}" srcId="{96BB01A4-055A-44C2-8937-D0968F01DC07}" destId="{6877F126-DCC1-4350-945B-1A16CA9E33FE}" srcOrd="0" destOrd="0" parTransId="{E874A9FD-1BE9-4AB2-A2C9-ACC23E875197}" sibTransId="{04D425BA-4530-4FD4-99A6-9F5827ECBAF2}"/>
    <dgm:cxn modelId="{BCA42E53-2021-429F-963B-B253A136D79F}" srcId="{6DAC0AC6-FB36-4DD3-B3F3-5211949EA710}" destId="{3C11D087-D9D4-470B-9CD4-BC4D72269D6D}" srcOrd="2" destOrd="0" parTransId="{0A8754EB-35F2-41BF-BC57-D58714F2EEDD}" sibTransId="{5A916F48-FEB1-4C6E-B3EC-206B40A4CD5F}"/>
    <dgm:cxn modelId="{44E3F554-5EF9-4006-A4D5-C48F069EFEDB}" type="presOf" srcId="{72DDBC98-8000-4ADC-AA53-967661851E9D}" destId="{022CC646-9349-4CD2-B065-C78C209B2FC3}" srcOrd="0" destOrd="4" presId="urn:microsoft.com/office/officeart/2005/8/layout/hList1"/>
    <dgm:cxn modelId="{2569F774-DFEC-4AF2-8829-0E46E37EEC5F}" type="presOf" srcId="{6AF36815-EA5C-4335-93C2-6BEC21CC0FD8}" destId="{AC5316EE-83AE-4ABE-8D79-8B0E28C29681}" srcOrd="0" destOrd="0" presId="urn:microsoft.com/office/officeart/2005/8/layout/hList1"/>
    <dgm:cxn modelId="{F6818079-911A-489C-88AA-6DCBDCF4814E}" srcId="{25282526-47DB-4369-8DAF-9B11FF20B7E9}" destId="{64863D69-2D4D-43BF-A81A-2894DD777E9F}" srcOrd="1" destOrd="0" parTransId="{903250D6-E304-4CC1-A2B1-9C3AC1E2A636}" sibTransId="{1DBE1C6B-FBE4-427F-88E0-01113F161DDE}"/>
    <dgm:cxn modelId="{CD089C59-098F-4DBB-BF71-921040BB8C73}" srcId="{96BB01A4-055A-44C2-8937-D0968F01DC07}" destId="{EE115EC5-A3D9-40B6-B950-A1B6EE375688}" srcOrd="1" destOrd="0" parTransId="{BF81CCBF-21F1-4A5D-B63A-9C802BE2E119}" sibTransId="{B0C43BFD-2D2B-4969-9B5C-C4D54248BDBA}"/>
    <dgm:cxn modelId="{9AA0965A-33D7-4852-8A1D-BB5021E7C713}" type="presOf" srcId="{01DD54F9-C8CC-41CD-9E16-65D70343626D}" destId="{79562CF1-2E48-4A6F-A950-6334521844BC}" srcOrd="0" destOrd="0" presId="urn:microsoft.com/office/officeart/2005/8/layout/hList1"/>
    <dgm:cxn modelId="{0339E87A-D5EC-4044-9269-2D04026AD9A2}" srcId="{96BB01A4-055A-44C2-8937-D0968F01DC07}" destId="{C1A32FD8-0B53-4592-A130-02AD5C295B1A}" srcOrd="4" destOrd="0" parTransId="{A3225B5D-43B1-4782-A193-A75A35E786CA}" sibTransId="{D221775A-112F-45E3-AFD8-C36799945CFC}"/>
    <dgm:cxn modelId="{F4264E7F-77C5-46D5-887C-171B71749F18}" srcId="{25282526-47DB-4369-8DAF-9B11FF20B7E9}" destId="{CCEC6471-258E-4C11-8A7A-C63D53CA6C21}" srcOrd="7" destOrd="0" parTransId="{582625BA-96CB-4191-AFBE-579C7568F650}" sibTransId="{6FF95B3D-7CF4-4844-9295-2DAF78050B3C}"/>
    <dgm:cxn modelId="{B1704280-D414-4EBB-B62E-3E8EE720E0C1}" srcId="{96BB01A4-055A-44C2-8937-D0968F01DC07}" destId="{39F50B77-D2CF-4530-A19E-FDE52FC073D1}" srcOrd="3" destOrd="0" parTransId="{8D07EF94-B0E0-460E-A213-F4ED7D943916}" sibTransId="{7FEB4CE5-F093-4CE5-A75B-1585978E3157}"/>
    <dgm:cxn modelId="{E5F0618A-9BF3-4921-ABB9-C09A7F226851}" type="presOf" srcId="{1198AEF9-CA21-423F-99C2-D7C33A6DEDDA}" destId="{6A5102F0-7CCB-4645-A158-C33F859ACEF8}" srcOrd="0" destOrd="3" presId="urn:microsoft.com/office/officeart/2005/8/layout/hList1"/>
    <dgm:cxn modelId="{B0F872A0-BA4E-484E-8258-2DEC2A372EA4}" type="presOf" srcId="{6DAC0AC6-FB36-4DD3-B3F3-5211949EA710}" destId="{DEB22BDB-11E2-4CFA-9922-56D6D7205411}" srcOrd="0" destOrd="0" presId="urn:microsoft.com/office/officeart/2005/8/layout/hList1"/>
    <dgm:cxn modelId="{24D621A2-3443-4E9F-943B-53B736488A22}" srcId="{01DD54F9-C8CC-41CD-9E16-65D70343626D}" destId="{25282526-47DB-4369-8DAF-9B11FF20B7E9}" srcOrd="2" destOrd="0" parTransId="{28293457-B5AC-447F-AED4-0083433776CC}" sibTransId="{FA7BF8CA-75AE-4E2C-AFCD-66DBF2E416AB}"/>
    <dgm:cxn modelId="{6FFD40AC-42EC-45F6-A7E9-92D77E218875}" srcId="{6877F126-DCC1-4350-945B-1A16CA9E33FE}" destId="{9688A626-0432-4E62-B2B2-0F8F38DB3624}" srcOrd="3" destOrd="0" parTransId="{69A8127F-78F6-40EE-B06E-74510CA144BF}" sibTransId="{17ABD771-5165-4F25-A330-29EA9DF83871}"/>
    <dgm:cxn modelId="{B27B3FB5-251E-4093-B8A9-0DD77A0BA9D6}" type="presOf" srcId="{36644F28-491F-46FB-8562-62DDE212F67E}" destId="{022CC646-9349-4CD2-B065-C78C209B2FC3}" srcOrd="0" destOrd="6" presId="urn:microsoft.com/office/officeart/2005/8/layout/hList1"/>
    <dgm:cxn modelId="{BBEC95C7-93FC-42EE-B672-CF9969CC7A35}" srcId="{01DD54F9-C8CC-41CD-9E16-65D70343626D}" destId="{6DAC0AC6-FB36-4DD3-B3F3-5211949EA710}" srcOrd="1" destOrd="0" parTransId="{84290E1D-AB9B-495D-8269-61C62393ED10}" sibTransId="{F5A0AAB4-3AEB-4D7E-9951-59D30F46558B}"/>
    <dgm:cxn modelId="{0937B0CE-16D9-4AAB-B519-E45B32EE4D56}" srcId="{6877F126-DCC1-4350-945B-1A16CA9E33FE}" destId="{1198AEF9-CA21-423F-99C2-D7C33A6DEDDA}" srcOrd="2" destOrd="0" parTransId="{78CE4205-FE8A-4F3D-BD8B-32A44802EEC7}" sibTransId="{C2DC5A68-7165-4332-8593-7D41C8110C68}"/>
    <dgm:cxn modelId="{EA5ACDD3-33E4-49EB-95D8-14C9B5B9AF3C}" srcId="{25282526-47DB-4369-8DAF-9B11FF20B7E9}" destId="{AD43039A-8519-480A-A643-B46503CC2544}" srcOrd="5" destOrd="0" parTransId="{DBC8871E-D7A9-4D4D-BDA8-CD0DFFC62C5A}" sibTransId="{EC1AD8D5-0DDF-4F33-9F4E-1A7C738EAB60}"/>
    <dgm:cxn modelId="{5D9B7FD4-837F-4D8B-87F0-A352EB74F474}" type="presOf" srcId="{6877F126-DCC1-4350-945B-1A16CA9E33FE}" destId="{6A5102F0-7CCB-4645-A158-C33F859ACEF8}" srcOrd="0" destOrd="0" presId="urn:microsoft.com/office/officeart/2005/8/layout/hList1"/>
    <dgm:cxn modelId="{BBE344D5-707B-4AE3-8A29-AB61888D745D}" type="presOf" srcId="{ECC243B1-9C00-45E9-9886-246439725090}" destId="{6A5102F0-7CCB-4645-A158-C33F859ACEF8}" srcOrd="0" destOrd="2" presId="urn:microsoft.com/office/officeart/2005/8/layout/hList1"/>
    <dgm:cxn modelId="{BB8337D7-CA60-4B4A-84DD-1E7A54FF74F4}" srcId="{25282526-47DB-4369-8DAF-9B11FF20B7E9}" destId="{36644F28-491F-46FB-8562-62DDE212F67E}" srcOrd="6" destOrd="0" parTransId="{1641BFBF-A577-4CCC-A957-4540B3BB451D}" sibTransId="{4B51D81E-E304-4DB6-94E0-99738B70B2C3}"/>
    <dgm:cxn modelId="{79A5F8D8-7430-4EC3-BF46-BC39E9AE9416}" srcId="{25282526-47DB-4369-8DAF-9B11FF20B7E9}" destId="{6DED722D-1341-4DD9-B42C-95C2D937BFB3}" srcOrd="8" destOrd="0" parTransId="{C5FC17DD-8FCB-4E89-85DE-562447ECE023}" sibTransId="{B496CAFD-B23F-47A6-BF30-CC2F0BAEC19D}"/>
    <dgm:cxn modelId="{0FB5E2DD-21DC-4246-B1E5-381E7A2AB4D9}" type="presOf" srcId="{6E256846-1D6B-4D83-B581-4230AC90483D}" destId="{022CC646-9349-4CD2-B065-C78C209B2FC3}" srcOrd="0" destOrd="2" presId="urn:microsoft.com/office/officeart/2005/8/layout/hList1"/>
    <dgm:cxn modelId="{643DBAE4-918E-4A45-B587-C81C9D8BB8F9}" type="presOf" srcId="{9E912466-594A-4B8D-9097-9175B75215AE}" destId="{AC5316EE-83AE-4ABE-8D79-8B0E28C29681}" srcOrd="0" destOrd="1" presId="urn:microsoft.com/office/officeart/2005/8/layout/hList1"/>
    <dgm:cxn modelId="{A49062E6-070C-4ED9-9923-145002C11A68}" srcId="{6DAC0AC6-FB36-4DD3-B3F3-5211949EA710}" destId="{6AF36815-EA5C-4335-93C2-6BEC21CC0FD8}" srcOrd="0" destOrd="0" parTransId="{7BEBA864-D750-4E65-B806-2AC3AF7313C0}" sibTransId="{111AD6D5-5B15-44DB-B25C-F0BFF2E0AA7A}"/>
    <dgm:cxn modelId="{C289ABEA-B03F-4A83-9BE0-3D8FC875D790}" type="presOf" srcId="{9CD40AD4-4A47-4F8A-AB8A-6A19E65784A9}" destId="{6A5102F0-7CCB-4645-A158-C33F859ACEF8}" srcOrd="0" destOrd="7" presId="urn:microsoft.com/office/officeart/2005/8/layout/hList1"/>
    <dgm:cxn modelId="{BE7A47EF-B7DE-44E2-834E-26727799A8C4}" srcId="{96BB01A4-055A-44C2-8937-D0968F01DC07}" destId="{9CD40AD4-4A47-4F8A-AB8A-6A19E65784A9}" srcOrd="2" destOrd="0" parTransId="{6872F9A9-2980-4197-B7A0-DFC6A78F7B38}" sibTransId="{6DA51DC6-A932-4B5C-9E3F-AFB5A3ED881B}"/>
    <dgm:cxn modelId="{75BF5AEF-2DCD-4B24-BC63-A4A40666C3C9}" type="presOf" srcId="{64863D69-2D4D-43BF-A81A-2894DD777E9F}" destId="{022CC646-9349-4CD2-B065-C78C209B2FC3}" srcOrd="0" destOrd="1" presId="urn:microsoft.com/office/officeart/2005/8/layout/hList1"/>
    <dgm:cxn modelId="{67B7C9F6-4C52-4A39-A0A2-A6817D3292DB}" srcId="{25282526-47DB-4369-8DAF-9B11FF20B7E9}" destId="{A00E3E82-8AD0-4FF9-BEE5-55611F2E1F41}" srcOrd="3" destOrd="0" parTransId="{20D40D0C-8B11-43D3-8936-A078EBE80A35}" sibTransId="{F2884802-74B2-4A4D-9F39-B6720A26CE50}"/>
    <dgm:cxn modelId="{54CAEEF9-046E-470C-A400-457B6A0DFC03}" type="presOf" srcId="{39F50B77-D2CF-4530-A19E-FDE52FC073D1}" destId="{6A5102F0-7CCB-4645-A158-C33F859ACEF8}" srcOrd="0" destOrd="8" presId="urn:microsoft.com/office/officeart/2005/8/layout/hList1"/>
    <dgm:cxn modelId="{621ABEFB-B959-4832-AF5E-8C074BB68021}" type="presOf" srcId="{EE115EC5-A3D9-40B6-B950-A1B6EE375688}" destId="{6A5102F0-7CCB-4645-A158-C33F859ACEF8}" srcOrd="0" destOrd="6" presId="urn:microsoft.com/office/officeart/2005/8/layout/hList1"/>
    <dgm:cxn modelId="{95BD9A62-CB6D-4628-A767-6C5F279BAAC6}" type="presParOf" srcId="{79562CF1-2E48-4A6F-A950-6334521844BC}" destId="{64370673-9C8E-4051-BA02-4BAB90768A98}" srcOrd="0" destOrd="0" presId="urn:microsoft.com/office/officeart/2005/8/layout/hList1"/>
    <dgm:cxn modelId="{C4CFE9C8-FFBC-4697-B300-B29FA9F7AFD0}" type="presParOf" srcId="{64370673-9C8E-4051-BA02-4BAB90768A98}" destId="{618D9B74-1667-4C21-BB5C-C6528A84D095}" srcOrd="0" destOrd="0" presId="urn:microsoft.com/office/officeart/2005/8/layout/hList1"/>
    <dgm:cxn modelId="{2844A1CC-2BF7-466F-A9DA-1872F29C2D82}" type="presParOf" srcId="{64370673-9C8E-4051-BA02-4BAB90768A98}" destId="{6A5102F0-7CCB-4645-A158-C33F859ACEF8}" srcOrd="1" destOrd="0" presId="urn:microsoft.com/office/officeart/2005/8/layout/hList1"/>
    <dgm:cxn modelId="{C9C3DBBA-D3A5-490E-B657-D1A2FC8E2AC4}" type="presParOf" srcId="{79562CF1-2E48-4A6F-A950-6334521844BC}" destId="{8960533C-7BF1-4885-9198-804E46371EB8}" srcOrd="1" destOrd="0" presId="urn:microsoft.com/office/officeart/2005/8/layout/hList1"/>
    <dgm:cxn modelId="{C7CF8020-1422-484B-AE6F-D2B28FB367DF}" type="presParOf" srcId="{79562CF1-2E48-4A6F-A950-6334521844BC}" destId="{FC87B37F-3ACA-4F64-B101-2C3302F9EB40}" srcOrd="2" destOrd="0" presId="urn:microsoft.com/office/officeart/2005/8/layout/hList1"/>
    <dgm:cxn modelId="{D0CAA3E4-B2F9-49E6-A622-585D3A6E7E73}" type="presParOf" srcId="{FC87B37F-3ACA-4F64-B101-2C3302F9EB40}" destId="{DEB22BDB-11E2-4CFA-9922-56D6D7205411}" srcOrd="0" destOrd="0" presId="urn:microsoft.com/office/officeart/2005/8/layout/hList1"/>
    <dgm:cxn modelId="{F6F1819A-0821-4E4D-BE88-549F82C20FAD}" type="presParOf" srcId="{FC87B37F-3ACA-4F64-B101-2C3302F9EB40}" destId="{AC5316EE-83AE-4ABE-8D79-8B0E28C29681}" srcOrd="1" destOrd="0" presId="urn:microsoft.com/office/officeart/2005/8/layout/hList1"/>
    <dgm:cxn modelId="{F6CBFFAC-C49E-45AB-8798-DAF55BA3C252}" type="presParOf" srcId="{79562CF1-2E48-4A6F-A950-6334521844BC}" destId="{98C75E28-E626-4055-8BAF-84DCB5C1FD9B}" srcOrd="3" destOrd="0" presId="urn:microsoft.com/office/officeart/2005/8/layout/hList1"/>
    <dgm:cxn modelId="{7528DEC1-6E0D-4906-85E4-3C636750ABCF}" type="presParOf" srcId="{79562CF1-2E48-4A6F-A950-6334521844BC}" destId="{00E559AE-2A57-46C1-AEBC-A2E16B97C273}" srcOrd="4" destOrd="0" presId="urn:microsoft.com/office/officeart/2005/8/layout/hList1"/>
    <dgm:cxn modelId="{DE66ECC1-3D10-4E2E-9F6C-9FDF3A6A57E6}" type="presParOf" srcId="{00E559AE-2A57-46C1-AEBC-A2E16B97C273}" destId="{7CE39B77-8B31-40B7-B52E-1B284F1E9784}" srcOrd="0" destOrd="0" presId="urn:microsoft.com/office/officeart/2005/8/layout/hList1"/>
    <dgm:cxn modelId="{1AE6490C-D3AB-4303-B77C-FD0E12FD1390}" type="presParOf" srcId="{00E559AE-2A57-46C1-AEBC-A2E16B97C273}" destId="{022CC646-9349-4CD2-B065-C78C209B2F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709814-862B-4236-B94C-65F718AF25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SG"/>
        </a:p>
      </dgm:t>
    </dgm:pt>
    <dgm:pt modelId="{E6A303F1-0F81-4984-9477-33E77DA4D449}">
      <dgm:prSet phldrT="[Text]" custT="1"/>
      <dgm:spPr>
        <a:solidFill>
          <a:srgbClr val="001A66"/>
        </a:solidFill>
      </dgm:spPr>
      <dgm:t>
        <a:bodyPr/>
        <a:lstStyle/>
        <a:p>
          <a:r>
            <a:rPr lang="en-US" sz="2400" dirty="0">
              <a:latin typeface="Ubuntu" panose="020B0504030602030204" pitchFamily="34" charset="0"/>
            </a:rPr>
            <a:t>Income Insights Pro</a:t>
          </a:r>
          <a:endParaRPr lang="en-SG" sz="2400" dirty="0">
            <a:latin typeface="Ubuntu" panose="020B0504030602030204" pitchFamily="34" charset="0"/>
          </a:endParaRPr>
        </a:p>
      </dgm:t>
    </dgm:pt>
    <dgm:pt modelId="{C64E192A-085E-4617-B7B9-86F759EF7004}" type="parTrans" cxnId="{E44400B4-5B33-4A32-9F56-8F699CB468D1}">
      <dgm:prSet/>
      <dgm:spPr/>
      <dgm:t>
        <a:bodyPr/>
        <a:lstStyle/>
        <a:p>
          <a:endParaRPr lang="en-SG">
            <a:latin typeface="Ubuntu" panose="020B0504030602030204" pitchFamily="34" charset="0"/>
          </a:endParaRPr>
        </a:p>
      </dgm:t>
    </dgm:pt>
    <dgm:pt modelId="{21F9A4CB-5522-434B-96CD-FF54C2AE2D85}" type="sibTrans" cxnId="{E44400B4-5B33-4A32-9F56-8F699CB468D1}">
      <dgm:prSet/>
      <dgm:spPr/>
      <dgm:t>
        <a:bodyPr/>
        <a:lstStyle/>
        <a:p>
          <a:endParaRPr lang="en-SG">
            <a:latin typeface="Ubuntu" panose="020B0504030602030204" pitchFamily="34" charset="0"/>
          </a:endParaRPr>
        </a:p>
      </dgm:t>
    </dgm:pt>
    <dgm:pt modelId="{16B62BAC-65C7-44A1-88FA-7E2EA23FD308}">
      <dgm:prSet phldrT="[Text]" custT="1"/>
      <dgm:spPr/>
      <dgm:t>
        <a:bodyPr/>
        <a:lstStyle/>
        <a:p>
          <a:endParaRPr lang="en-SG" sz="1400" dirty="0">
            <a:latin typeface="Ubuntu" panose="020B0504030602030204" pitchFamily="34" charset="0"/>
          </a:endParaRPr>
        </a:p>
      </dgm:t>
    </dgm:pt>
    <dgm:pt modelId="{22C96D7C-919C-4A34-B368-40E452861956}" type="parTrans" cxnId="{0A8E4E51-C7BF-49CF-964D-86B925B69B0C}">
      <dgm:prSet/>
      <dgm:spPr/>
      <dgm:t>
        <a:bodyPr/>
        <a:lstStyle/>
        <a:p>
          <a:endParaRPr lang="en-SG">
            <a:latin typeface="Ubuntu" panose="020B0504030602030204" pitchFamily="34" charset="0"/>
          </a:endParaRPr>
        </a:p>
      </dgm:t>
    </dgm:pt>
    <dgm:pt modelId="{29846FAD-A124-4A25-887F-48ABFFDAE451}" type="sibTrans" cxnId="{0A8E4E51-C7BF-49CF-964D-86B925B69B0C}">
      <dgm:prSet/>
      <dgm:spPr/>
      <dgm:t>
        <a:bodyPr/>
        <a:lstStyle/>
        <a:p>
          <a:endParaRPr lang="en-SG">
            <a:latin typeface="Ubuntu" panose="020B0504030602030204" pitchFamily="34" charset="0"/>
          </a:endParaRPr>
        </a:p>
      </dgm:t>
    </dgm:pt>
    <dgm:pt modelId="{E9E659DB-4A6C-4DAB-929E-B006F6DF7B1F}">
      <dgm:prSet phldrT="[Text]" custT="1"/>
      <dgm:spPr>
        <a:solidFill>
          <a:srgbClr val="001A66"/>
        </a:solidFill>
      </dgm:spPr>
      <dgm:t>
        <a:bodyPr/>
        <a:lstStyle/>
        <a:p>
          <a:r>
            <a:rPr lang="en-US" sz="2400" dirty="0">
              <a:latin typeface="Ubuntu" panose="020B0504030602030204" pitchFamily="34" charset="0"/>
            </a:rPr>
            <a:t>Verify 360</a:t>
          </a:r>
          <a:endParaRPr lang="en-SG" sz="2400" dirty="0">
            <a:latin typeface="Ubuntu" panose="020B0504030602030204" pitchFamily="34" charset="0"/>
          </a:endParaRPr>
        </a:p>
      </dgm:t>
    </dgm:pt>
    <dgm:pt modelId="{6E353FA6-40EC-4E50-8920-447A7FBEE1C3}" type="parTrans" cxnId="{57BD325F-EFE1-473B-B81F-0E90C9551747}">
      <dgm:prSet/>
      <dgm:spPr/>
      <dgm:t>
        <a:bodyPr/>
        <a:lstStyle/>
        <a:p>
          <a:endParaRPr lang="en-SG">
            <a:latin typeface="Ubuntu" panose="020B0504030602030204" pitchFamily="34" charset="0"/>
          </a:endParaRPr>
        </a:p>
      </dgm:t>
    </dgm:pt>
    <dgm:pt modelId="{49563555-1560-4411-9E7B-E4F67416CBC1}" type="sibTrans" cxnId="{57BD325F-EFE1-473B-B81F-0E90C9551747}">
      <dgm:prSet/>
      <dgm:spPr/>
      <dgm:t>
        <a:bodyPr/>
        <a:lstStyle/>
        <a:p>
          <a:endParaRPr lang="en-SG">
            <a:latin typeface="Ubuntu" panose="020B0504030602030204" pitchFamily="34" charset="0"/>
          </a:endParaRPr>
        </a:p>
      </dgm:t>
    </dgm:pt>
    <dgm:pt modelId="{E8F891CA-779A-4FE2-B8B3-43413B2B74F9}">
      <dgm:prSet phldrT="[Text]" custT="1"/>
      <dgm:spPr/>
      <dgm:t>
        <a:bodyPr/>
        <a:lstStyle/>
        <a:p>
          <a:endParaRPr lang="en-SG" sz="1400" dirty="0">
            <a:latin typeface="Ubuntu" panose="020B0504030602030204" pitchFamily="34" charset="0"/>
          </a:endParaRPr>
        </a:p>
      </dgm:t>
    </dgm:pt>
    <dgm:pt modelId="{8D43E202-A645-467B-A71C-82E53CEFF78A}" type="parTrans" cxnId="{0AE01C9F-AA9F-4FAC-B3F8-77DF980D706F}">
      <dgm:prSet/>
      <dgm:spPr/>
      <dgm:t>
        <a:bodyPr/>
        <a:lstStyle/>
        <a:p>
          <a:endParaRPr lang="en-SG">
            <a:latin typeface="Ubuntu" panose="020B0504030602030204" pitchFamily="34" charset="0"/>
          </a:endParaRPr>
        </a:p>
      </dgm:t>
    </dgm:pt>
    <dgm:pt modelId="{AD4224D9-DED1-4ACC-BB03-F8D0F3FFC0E9}" type="sibTrans" cxnId="{0AE01C9F-AA9F-4FAC-B3F8-77DF980D706F}">
      <dgm:prSet/>
      <dgm:spPr/>
      <dgm:t>
        <a:bodyPr/>
        <a:lstStyle/>
        <a:p>
          <a:endParaRPr lang="en-SG">
            <a:latin typeface="Ubuntu" panose="020B0504030602030204" pitchFamily="34" charset="0"/>
          </a:endParaRPr>
        </a:p>
      </dgm:t>
    </dgm:pt>
    <dgm:pt modelId="{4664C216-9CF1-4E4F-AA40-91DB84454BC8}">
      <dgm:prSet phldrT="[Text]" custT="1"/>
      <dgm:spPr/>
      <dgm:t>
        <a:bodyPr/>
        <a:lstStyle/>
        <a:p>
          <a:endParaRPr lang="en-SG" sz="1400" dirty="0">
            <a:latin typeface="Ubuntu" panose="020B0504030602030204" pitchFamily="34" charset="0"/>
          </a:endParaRPr>
        </a:p>
      </dgm:t>
    </dgm:pt>
    <dgm:pt modelId="{95F5FCA1-5D97-456B-8C8C-ECC195C0D059}" type="parTrans" cxnId="{33856948-6DDC-4302-AA12-41BFD07873B4}">
      <dgm:prSet/>
      <dgm:spPr/>
      <dgm:t>
        <a:bodyPr/>
        <a:lstStyle/>
        <a:p>
          <a:endParaRPr lang="en-SG"/>
        </a:p>
      </dgm:t>
    </dgm:pt>
    <dgm:pt modelId="{7438B0BB-3501-47DC-B951-F43E6BF717B7}" type="sibTrans" cxnId="{33856948-6DDC-4302-AA12-41BFD07873B4}">
      <dgm:prSet/>
      <dgm:spPr/>
      <dgm:t>
        <a:bodyPr/>
        <a:lstStyle/>
        <a:p>
          <a:endParaRPr lang="en-SG"/>
        </a:p>
      </dgm:t>
    </dgm:pt>
    <dgm:pt modelId="{69033CEC-DF4D-41DE-9E37-CDDB3D90802E}">
      <dgm:prSet phldrT="[Text]" custT="1"/>
      <dgm:spPr/>
      <dgm:t>
        <a:bodyPr/>
        <a:lstStyle/>
        <a:p>
          <a:endParaRPr lang="en-SG" sz="1400" dirty="0">
            <a:latin typeface="Ubuntu" panose="020B0504030602030204" pitchFamily="34" charset="0"/>
          </a:endParaRPr>
        </a:p>
      </dgm:t>
    </dgm:pt>
    <dgm:pt modelId="{AA0C8112-FD80-4E51-B72F-16B3870EE7EB}" type="parTrans" cxnId="{79CDE0CB-3649-4C79-B738-07C518777BB2}">
      <dgm:prSet/>
      <dgm:spPr/>
      <dgm:t>
        <a:bodyPr/>
        <a:lstStyle/>
        <a:p>
          <a:endParaRPr lang="en-SG"/>
        </a:p>
      </dgm:t>
    </dgm:pt>
    <dgm:pt modelId="{8010CD11-6DE7-4731-9306-E48EA02C173A}" type="sibTrans" cxnId="{79CDE0CB-3649-4C79-B738-07C518777BB2}">
      <dgm:prSet/>
      <dgm:spPr/>
      <dgm:t>
        <a:bodyPr/>
        <a:lstStyle/>
        <a:p>
          <a:endParaRPr lang="en-SG"/>
        </a:p>
      </dgm:t>
    </dgm:pt>
    <dgm:pt modelId="{044338F1-64C6-4F28-95DE-056F98385163}">
      <dgm:prSet custT="1"/>
      <dgm:spPr/>
      <dgm:t>
        <a:bodyPr/>
        <a:lstStyle/>
        <a:p>
          <a:r>
            <a:rPr lang="en-IN" sz="1400" dirty="0">
              <a:effectLst/>
              <a:latin typeface="Ubuntu" panose="020B0504030602030204" pitchFamily="34" charset="0"/>
              <a:ea typeface="Calibri" panose="020F0502020204030204" pitchFamily="34" charset="0"/>
              <a:cs typeface="Times New Roman" panose="02020603050405020304" pitchFamily="18" charset="0"/>
            </a:rPr>
            <a:t>This system efficiently extracts and reconciles data from diverse sources, including bank statements and various income documents like Payslips, ITR forms, ITR-V, and Form 16, sourced from both online and offline channels</a:t>
          </a:r>
          <a:r>
            <a:rPr lang="en-US" sz="1400" b="0" i="0" dirty="0">
              <a:solidFill>
                <a:srgbClr val="0F0F0F"/>
              </a:solidFill>
              <a:effectLst/>
              <a:latin typeface="Ubuntu" panose="020B0504030602030204" pitchFamily="34" charset="0"/>
            </a:rPr>
            <a:t>.</a:t>
          </a:r>
        </a:p>
      </dgm:t>
    </dgm:pt>
    <dgm:pt modelId="{49768C57-843A-4D39-B1D2-48B0312E9320}" type="parTrans" cxnId="{37C90869-F2F8-444E-9B77-A30972AC11D3}">
      <dgm:prSet/>
      <dgm:spPr/>
      <dgm:t>
        <a:bodyPr/>
        <a:lstStyle/>
        <a:p>
          <a:endParaRPr lang="en-SG"/>
        </a:p>
      </dgm:t>
    </dgm:pt>
    <dgm:pt modelId="{48B410D8-9532-4ED0-B446-900ADBBA18B3}" type="sibTrans" cxnId="{37C90869-F2F8-444E-9B77-A30972AC11D3}">
      <dgm:prSet/>
      <dgm:spPr/>
      <dgm:t>
        <a:bodyPr/>
        <a:lstStyle/>
        <a:p>
          <a:endParaRPr lang="en-SG"/>
        </a:p>
      </dgm:t>
    </dgm:pt>
    <dgm:pt modelId="{3625E651-CB98-41AD-A33B-7360DB59C8E2}">
      <dgm:prSet custT="1"/>
      <dgm:spPr/>
      <dgm:t>
        <a:bodyPr/>
        <a:lstStyle/>
        <a:p>
          <a:endParaRPr lang="en-US" sz="1400" b="0" i="0" dirty="0">
            <a:solidFill>
              <a:srgbClr val="0F0F0F"/>
            </a:solidFill>
            <a:effectLst/>
            <a:latin typeface="Ubuntu" panose="020B0504030602030204" pitchFamily="34" charset="0"/>
          </a:endParaRPr>
        </a:p>
      </dgm:t>
    </dgm:pt>
    <dgm:pt modelId="{E3F3687A-5C92-4A75-A217-61813EAF08EC}" type="parTrans" cxnId="{18650464-3CCC-4BB2-8969-0B6E3C1E8EA5}">
      <dgm:prSet/>
      <dgm:spPr/>
      <dgm:t>
        <a:bodyPr/>
        <a:lstStyle/>
        <a:p>
          <a:endParaRPr lang="en-SG"/>
        </a:p>
      </dgm:t>
    </dgm:pt>
    <dgm:pt modelId="{DEDCC8E2-ADDF-4192-97AD-BA6DC0BA3ED6}" type="sibTrans" cxnId="{18650464-3CCC-4BB2-8969-0B6E3C1E8EA5}">
      <dgm:prSet/>
      <dgm:spPr/>
      <dgm:t>
        <a:bodyPr/>
        <a:lstStyle/>
        <a:p>
          <a:endParaRPr lang="en-SG"/>
        </a:p>
      </dgm:t>
    </dgm:pt>
    <dgm:pt modelId="{0C0EB45A-FBE4-4F2A-AE07-EB945442D364}">
      <dgm:prSet custT="1"/>
      <dgm:spPr/>
      <dgm:t>
        <a:bodyPr/>
        <a:lstStyle/>
        <a:p>
          <a:r>
            <a:rPr lang="en-US" sz="1400" b="0" i="0" dirty="0">
              <a:solidFill>
                <a:srgbClr val="0F0F0F"/>
              </a:solidFill>
              <a:effectLst/>
              <a:latin typeface="Ubuntu" panose="020B0504030602030204" pitchFamily="34" charset="0"/>
            </a:rPr>
            <a:t>It shall highlight outliers and anomalies in data thus generating valuable insights which are otherwise invisible /difficult to gauge while scanning large volumes of data.</a:t>
          </a:r>
        </a:p>
      </dgm:t>
    </dgm:pt>
    <dgm:pt modelId="{05A013A8-167D-434F-A167-29ED90BF42A9}" type="parTrans" cxnId="{FD0CC133-AC95-497A-9FE9-2BBE6646AC42}">
      <dgm:prSet/>
      <dgm:spPr/>
      <dgm:t>
        <a:bodyPr/>
        <a:lstStyle/>
        <a:p>
          <a:endParaRPr lang="en-SG"/>
        </a:p>
      </dgm:t>
    </dgm:pt>
    <dgm:pt modelId="{2E60F3B3-35AB-40E0-A324-B45C3E324370}" type="sibTrans" cxnId="{FD0CC133-AC95-497A-9FE9-2BBE6646AC42}">
      <dgm:prSet/>
      <dgm:spPr/>
      <dgm:t>
        <a:bodyPr/>
        <a:lstStyle/>
        <a:p>
          <a:endParaRPr lang="en-SG"/>
        </a:p>
      </dgm:t>
    </dgm:pt>
    <dgm:pt modelId="{0CD4C9B6-9597-4F1F-9C8B-F82FD4E17C28}">
      <dgm:prSet custT="1"/>
      <dgm:spPr/>
      <dgm:t>
        <a:bodyPr/>
        <a:lstStyle/>
        <a:p>
          <a:r>
            <a:rPr lang="en-US" sz="1400" dirty="0">
              <a:latin typeface="Ubuntu" panose="020B0504030602030204" pitchFamily="34" charset="0"/>
              <a:ea typeface="Calibri" panose="020F0502020204030204" pitchFamily="34" charset="0"/>
              <a:cs typeface="Times New Roman" panose="02020603050405020304" pitchFamily="18" charset="0"/>
            </a:rPr>
            <a:t>This involves </a:t>
          </a:r>
          <a:r>
            <a:rPr lang="en-IN" sz="1400" dirty="0">
              <a:latin typeface="Ubuntu" panose="020B0504030602030204" pitchFamily="34" charset="0"/>
              <a:ea typeface="Calibri" panose="020F0502020204030204" pitchFamily="34" charset="0"/>
              <a:cs typeface="Times New Roman" panose="02020603050405020304" pitchFamily="18" charset="0"/>
            </a:rPr>
            <a:t>assessing the creditworthiness of individuals or entities applying for loans.</a:t>
          </a:r>
          <a:endParaRPr lang="en-IN" sz="1400" dirty="0">
            <a:latin typeface="Ubuntu" panose="020B0504030602030204" pitchFamily="34" charset="0"/>
          </a:endParaRPr>
        </a:p>
      </dgm:t>
    </dgm:pt>
    <dgm:pt modelId="{33F00899-6210-431B-8C1E-E0DB20FC93DA}" type="parTrans" cxnId="{6FD1E400-FC43-4867-9FFA-097105B42FA0}">
      <dgm:prSet/>
      <dgm:spPr/>
      <dgm:t>
        <a:bodyPr/>
        <a:lstStyle/>
        <a:p>
          <a:endParaRPr lang="en-SG"/>
        </a:p>
      </dgm:t>
    </dgm:pt>
    <dgm:pt modelId="{5F04629B-CC13-456A-B663-CE9A58611AEF}" type="sibTrans" cxnId="{6FD1E400-FC43-4867-9FFA-097105B42FA0}">
      <dgm:prSet/>
      <dgm:spPr/>
      <dgm:t>
        <a:bodyPr/>
        <a:lstStyle/>
        <a:p>
          <a:endParaRPr lang="en-SG"/>
        </a:p>
      </dgm:t>
    </dgm:pt>
    <dgm:pt modelId="{ED563B82-C0D6-4399-98F7-D03355583517}">
      <dgm:prSet custT="1"/>
      <dgm:spPr/>
      <dgm:t>
        <a:bodyPr/>
        <a:lstStyle/>
        <a:p>
          <a:endParaRPr lang="en-IN" sz="1400" dirty="0">
            <a:latin typeface="Ubuntu" panose="020B0504030602030204" pitchFamily="34" charset="0"/>
          </a:endParaRPr>
        </a:p>
      </dgm:t>
    </dgm:pt>
    <dgm:pt modelId="{425BEA23-4EF0-49D6-9D0A-2B9B6F36A1D2}" type="parTrans" cxnId="{C47F52D8-D9EA-46C6-80F7-59EB0B801F9F}">
      <dgm:prSet/>
      <dgm:spPr/>
      <dgm:t>
        <a:bodyPr/>
        <a:lstStyle/>
        <a:p>
          <a:endParaRPr lang="en-SG"/>
        </a:p>
      </dgm:t>
    </dgm:pt>
    <dgm:pt modelId="{4697E235-4AA0-463D-AAF6-21732DBD345E}" type="sibTrans" cxnId="{C47F52D8-D9EA-46C6-80F7-59EB0B801F9F}">
      <dgm:prSet/>
      <dgm:spPr/>
      <dgm:t>
        <a:bodyPr/>
        <a:lstStyle/>
        <a:p>
          <a:endParaRPr lang="en-SG"/>
        </a:p>
      </dgm:t>
    </dgm:pt>
    <dgm:pt modelId="{FCCC020D-C200-4C46-B952-62B8474076BD}">
      <dgm:prSet custT="1"/>
      <dgm:spPr/>
      <dgm:t>
        <a:bodyPr/>
        <a:lstStyle/>
        <a:p>
          <a:r>
            <a:rPr lang="en-IN" sz="1400" dirty="0">
              <a:latin typeface="Ubuntu" panose="020B0504030602030204" pitchFamily="34" charset="0"/>
              <a:ea typeface="Calibri" panose="020F0502020204030204" pitchFamily="34" charset="0"/>
              <a:cs typeface="Times New Roman" panose="02020603050405020304" pitchFamily="18" charset="0"/>
            </a:rPr>
            <a:t>This process helps lenders make informed decisions regarding whether to approve or deny a credit application on the basis of customers Credit Rating , existing borrowings, repayment pattern etc. </a:t>
          </a:r>
          <a:endParaRPr lang="en-IN" sz="1400" dirty="0">
            <a:latin typeface="Ubuntu" panose="020B0504030602030204" pitchFamily="34" charset="0"/>
          </a:endParaRPr>
        </a:p>
      </dgm:t>
    </dgm:pt>
    <dgm:pt modelId="{872A2604-3C18-47FA-AFBF-715F112EC049}" type="parTrans" cxnId="{8547C448-9554-48B9-B403-36DF3849FECC}">
      <dgm:prSet/>
      <dgm:spPr/>
      <dgm:t>
        <a:bodyPr/>
        <a:lstStyle/>
        <a:p>
          <a:endParaRPr lang="en-SG"/>
        </a:p>
      </dgm:t>
    </dgm:pt>
    <dgm:pt modelId="{074D95D9-1546-4D10-884F-4B30FCF81676}" type="sibTrans" cxnId="{8547C448-9554-48B9-B403-36DF3849FECC}">
      <dgm:prSet/>
      <dgm:spPr/>
      <dgm:t>
        <a:bodyPr/>
        <a:lstStyle/>
        <a:p>
          <a:endParaRPr lang="en-SG"/>
        </a:p>
      </dgm:t>
    </dgm:pt>
    <dgm:pt modelId="{42A59AC1-68FF-4BDC-B3AE-67B345A70FB2}">
      <dgm:prSet phldrT="[Text]" custT="1"/>
      <dgm:spPr/>
      <dgm:t>
        <a:bodyPr/>
        <a:lstStyle/>
        <a:p>
          <a:endParaRPr lang="en-SG" sz="1400" dirty="0">
            <a:latin typeface="Ubuntu" panose="020B0504030602030204" pitchFamily="34" charset="0"/>
          </a:endParaRPr>
        </a:p>
      </dgm:t>
    </dgm:pt>
    <dgm:pt modelId="{99BD8469-5211-4784-A2E3-A58AE7749308}" type="parTrans" cxnId="{C6956B32-6A60-43E6-B175-E054FF4EA34B}">
      <dgm:prSet/>
      <dgm:spPr/>
      <dgm:t>
        <a:bodyPr/>
        <a:lstStyle/>
        <a:p>
          <a:endParaRPr lang="en-SG"/>
        </a:p>
      </dgm:t>
    </dgm:pt>
    <dgm:pt modelId="{15634502-C216-4EE4-8D70-6724FA385185}" type="sibTrans" cxnId="{C6956B32-6A60-43E6-B175-E054FF4EA34B}">
      <dgm:prSet/>
      <dgm:spPr/>
      <dgm:t>
        <a:bodyPr/>
        <a:lstStyle/>
        <a:p>
          <a:endParaRPr lang="en-SG"/>
        </a:p>
      </dgm:t>
    </dgm:pt>
    <dgm:pt modelId="{B9098E7C-9D9A-47AF-A549-CC64BED8D6BA}" type="pres">
      <dgm:prSet presAssocID="{E9709814-862B-4236-B94C-65F718AF25AE}" presName="Name0" presStyleCnt="0">
        <dgm:presLayoutVars>
          <dgm:dir/>
          <dgm:animLvl val="lvl"/>
          <dgm:resizeHandles val="exact"/>
        </dgm:presLayoutVars>
      </dgm:prSet>
      <dgm:spPr/>
    </dgm:pt>
    <dgm:pt modelId="{E97FE617-811A-4999-9F50-866393B95BF5}" type="pres">
      <dgm:prSet presAssocID="{E6A303F1-0F81-4984-9477-33E77DA4D449}" presName="composite" presStyleCnt="0"/>
      <dgm:spPr/>
    </dgm:pt>
    <dgm:pt modelId="{DAC819A1-80B5-47D8-BAEE-B899AE2C49E0}" type="pres">
      <dgm:prSet presAssocID="{E6A303F1-0F81-4984-9477-33E77DA4D449}" presName="parTx" presStyleLbl="alignNode1" presStyleIdx="0" presStyleCnt="2">
        <dgm:presLayoutVars>
          <dgm:chMax val="0"/>
          <dgm:chPref val="0"/>
          <dgm:bulletEnabled val="1"/>
        </dgm:presLayoutVars>
      </dgm:prSet>
      <dgm:spPr/>
    </dgm:pt>
    <dgm:pt modelId="{D30C9695-AFBA-4080-BC79-111B2FB83B28}" type="pres">
      <dgm:prSet presAssocID="{E6A303F1-0F81-4984-9477-33E77DA4D449}" presName="desTx" presStyleLbl="alignAccFollowNode1" presStyleIdx="0" presStyleCnt="2">
        <dgm:presLayoutVars>
          <dgm:bulletEnabled val="1"/>
        </dgm:presLayoutVars>
      </dgm:prSet>
      <dgm:spPr/>
    </dgm:pt>
    <dgm:pt modelId="{6DD642CD-8E19-4D9B-8252-AADA533F36C5}" type="pres">
      <dgm:prSet presAssocID="{21F9A4CB-5522-434B-96CD-FF54C2AE2D85}" presName="space" presStyleCnt="0"/>
      <dgm:spPr/>
    </dgm:pt>
    <dgm:pt modelId="{4FC8EC2A-DE1F-48D8-8110-E2FD5FC0E98B}" type="pres">
      <dgm:prSet presAssocID="{E9E659DB-4A6C-4DAB-929E-B006F6DF7B1F}" presName="composite" presStyleCnt="0"/>
      <dgm:spPr/>
    </dgm:pt>
    <dgm:pt modelId="{D8AB72D6-2CFD-42D3-9E5D-ABB164C5C74F}" type="pres">
      <dgm:prSet presAssocID="{E9E659DB-4A6C-4DAB-929E-B006F6DF7B1F}" presName="parTx" presStyleLbl="alignNode1" presStyleIdx="1" presStyleCnt="2">
        <dgm:presLayoutVars>
          <dgm:chMax val="0"/>
          <dgm:chPref val="0"/>
          <dgm:bulletEnabled val="1"/>
        </dgm:presLayoutVars>
      </dgm:prSet>
      <dgm:spPr/>
    </dgm:pt>
    <dgm:pt modelId="{A70494B1-1968-4DD6-8CD1-7441C4672AEB}" type="pres">
      <dgm:prSet presAssocID="{E9E659DB-4A6C-4DAB-929E-B006F6DF7B1F}" presName="desTx" presStyleLbl="alignAccFollowNode1" presStyleIdx="1" presStyleCnt="2">
        <dgm:presLayoutVars>
          <dgm:bulletEnabled val="1"/>
        </dgm:presLayoutVars>
      </dgm:prSet>
      <dgm:spPr/>
    </dgm:pt>
  </dgm:ptLst>
  <dgm:cxnLst>
    <dgm:cxn modelId="{6FD1E400-FC43-4867-9FFA-097105B42FA0}" srcId="{E9E659DB-4A6C-4DAB-929E-B006F6DF7B1F}" destId="{0CD4C9B6-9597-4F1F-9C8B-F82FD4E17C28}" srcOrd="1" destOrd="0" parTransId="{33F00899-6210-431B-8C1E-E0DB20FC93DA}" sibTransId="{5F04629B-CC13-456A-B663-CE9A58611AEF}"/>
    <dgm:cxn modelId="{FBC30F05-16BA-4891-9B49-D99F92B79747}" type="presOf" srcId="{E8F891CA-779A-4FE2-B8B3-43413B2B74F9}" destId="{A70494B1-1968-4DD6-8CD1-7441C4672AEB}" srcOrd="0" destOrd="0" presId="urn:microsoft.com/office/officeart/2005/8/layout/hList1"/>
    <dgm:cxn modelId="{76295B07-0DFE-470F-94CB-9E2D16AE6202}" type="presOf" srcId="{42A59AC1-68FF-4BDC-B3AE-67B345A70FB2}" destId="{A70494B1-1968-4DD6-8CD1-7441C4672AEB}" srcOrd="0" destOrd="4" presId="urn:microsoft.com/office/officeart/2005/8/layout/hList1"/>
    <dgm:cxn modelId="{D37A1026-3643-4A7D-AB3D-D36D3EED7A6F}" type="presOf" srcId="{FCCC020D-C200-4C46-B952-62B8474076BD}" destId="{A70494B1-1968-4DD6-8CD1-7441C4672AEB}" srcOrd="0" destOrd="3" presId="urn:microsoft.com/office/officeart/2005/8/layout/hList1"/>
    <dgm:cxn modelId="{285B402C-D629-4C18-B95C-861B5B3A9623}" type="presOf" srcId="{E9709814-862B-4236-B94C-65F718AF25AE}" destId="{B9098E7C-9D9A-47AF-A549-CC64BED8D6BA}" srcOrd="0" destOrd="0" presId="urn:microsoft.com/office/officeart/2005/8/layout/hList1"/>
    <dgm:cxn modelId="{01B02532-7291-4108-8C75-0E60D20D5BFB}" type="presOf" srcId="{E9E659DB-4A6C-4DAB-929E-B006F6DF7B1F}" destId="{D8AB72D6-2CFD-42D3-9E5D-ABB164C5C74F}" srcOrd="0" destOrd="0" presId="urn:microsoft.com/office/officeart/2005/8/layout/hList1"/>
    <dgm:cxn modelId="{C6956B32-6A60-43E6-B175-E054FF4EA34B}" srcId="{E9E659DB-4A6C-4DAB-929E-B006F6DF7B1F}" destId="{42A59AC1-68FF-4BDC-B3AE-67B345A70FB2}" srcOrd="4" destOrd="0" parTransId="{99BD8469-5211-4784-A2E3-A58AE7749308}" sibTransId="{15634502-C216-4EE4-8D70-6724FA385185}"/>
    <dgm:cxn modelId="{FD0CC133-AC95-497A-9FE9-2BBE6646AC42}" srcId="{E6A303F1-0F81-4984-9477-33E77DA4D449}" destId="{0C0EB45A-FBE4-4F2A-AE07-EB945442D364}" srcOrd="3" destOrd="0" parTransId="{05A013A8-167D-434F-A167-29ED90BF42A9}" sibTransId="{2E60F3B3-35AB-40E0-A324-B45C3E324370}"/>
    <dgm:cxn modelId="{57BD325F-EFE1-473B-B81F-0E90C9551747}" srcId="{E9709814-862B-4236-B94C-65F718AF25AE}" destId="{E9E659DB-4A6C-4DAB-929E-B006F6DF7B1F}" srcOrd="1" destOrd="0" parTransId="{6E353FA6-40EC-4E50-8920-447A7FBEE1C3}" sibTransId="{49563555-1560-4411-9E7B-E4F67416CBC1}"/>
    <dgm:cxn modelId="{18650464-3CCC-4BB2-8969-0B6E3C1E8EA5}" srcId="{E6A303F1-0F81-4984-9477-33E77DA4D449}" destId="{3625E651-CB98-41AD-A33B-7360DB59C8E2}" srcOrd="2" destOrd="0" parTransId="{E3F3687A-5C92-4A75-A217-61813EAF08EC}" sibTransId="{DEDCC8E2-ADDF-4192-97AD-BA6DC0BA3ED6}"/>
    <dgm:cxn modelId="{33856948-6DDC-4302-AA12-41BFD07873B4}" srcId="{E9E659DB-4A6C-4DAB-929E-B006F6DF7B1F}" destId="{4664C216-9CF1-4E4F-AA40-91DB84454BC8}" srcOrd="6" destOrd="0" parTransId="{95F5FCA1-5D97-456B-8C8C-ECC195C0D059}" sibTransId="{7438B0BB-3501-47DC-B951-F43E6BF717B7}"/>
    <dgm:cxn modelId="{8547C448-9554-48B9-B403-36DF3849FECC}" srcId="{E9E659DB-4A6C-4DAB-929E-B006F6DF7B1F}" destId="{FCCC020D-C200-4C46-B952-62B8474076BD}" srcOrd="3" destOrd="0" parTransId="{872A2604-3C18-47FA-AFBF-715F112EC049}" sibTransId="{074D95D9-1546-4D10-884F-4B30FCF81676}"/>
    <dgm:cxn modelId="{37C90869-F2F8-444E-9B77-A30972AC11D3}" srcId="{E6A303F1-0F81-4984-9477-33E77DA4D449}" destId="{044338F1-64C6-4F28-95DE-056F98385163}" srcOrd="1" destOrd="0" parTransId="{49768C57-843A-4D39-B1D2-48B0312E9320}" sibTransId="{48B410D8-9532-4ED0-B446-900ADBBA18B3}"/>
    <dgm:cxn modelId="{985B496C-9873-43A0-8A41-E278CDF7B863}" type="presOf" srcId="{E6A303F1-0F81-4984-9477-33E77DA4D449}" destId="{DAC819A1-80B5-47D8-BAEE-B899AE2C49E0}" srcOrd="0" destOrd="0" presId="urn:microsoft.com/office/officeart/2005/8/layout/hList1"/>
    <dgm:cxn modelId="{0A8E4E51-C7BF-49CF-964D-86B925B69B0C}" srcId="{E6A303F1-0F81-4984-9477-33E77DA4D449}" destId="{16B62BAC-65C7-44A1-88FA-7E2EA23FD308}" srcOrd="0" destOrd="0" parTransId="{22C96D7C-919C-4A34-B368-40E452861956}" sibTransId="{29846FAD-A124-4A25-887F-48ABFFDAE451}"/>
    <dgm:cxn modelId="{BEEC0B79-FAD2-44D4-AF2A-F2298CC6D65C}" type="presOf" srcId="{0C0EB45A-FBE4-4F2A-AE07-EB945442D364}" destId="{D30C9695-AFBA-4080-BC79-111B2FB83B28}" srcOrd="0" destOrd="3" presId="urn:microsoft.com/office/officeart/2005/8/layout/hList1"/>
    <dgm:cxn modelId="{7E11D57B-9897-450C-9DB7-5C8898416A59}" type="presOf" srcId="{ED563B82-C0D6-4399-98F7-D03355583517}" destId="{A70494B1-1968-4DD6-8CD1-7441C4672AEB}" srcOrd="0" destOrd="2" presId="urn:microsoft.com/office/officeart/2005/8/layout/hList1"/>
    <dgm:cxn modelId="{289B159D-1CD1-4257-A8D4-F6185E9BDC6D}" type="presOf" srcId="{16B62BAC-65C7-44A1-88FA-7E2EA23FD308}" destId="{D30C9695-AFBA-4080-BC79-111B2FB83B28}" srcOrd="0" destOrd="0" presId="urn:microsoft.com/office/officeart/2005/8/layout/hList1"/>
    <dgm:cxn modelId="{0AE01C9F-AA9F-4FAC-B3F8-77DF980D706F}" srcId="{E9E659DB-4A6C-4DAB-929E-B006F6DF7B1F}" destId="{E8F891CA-779A-4FE2-B8B3-43413B2B74F9}" srcOrd="0" destOrd="0" parTransId="{8D43E202-A645-467B-A71C-82E53CEFF78A}" sibTransId="{AD4224D9-DED1-4ACC-BB03-F8D0F3FFC0E9}"/>
    <dgm:cxn modelId="{292D5FA2-584A-4189-8593-3303907272CD}" type="presOf" srcId="{0CD4C9B6-9597-4F1F-9C8B-F82FD4E17C28}" destId="{A70494B1-1968-4DD6-8CD1-7441C4672AEB}" srcOrd="0" destOrd="1" presId="urn:microsoft.com/office/officeart/2005/8/layout/hList1"/>
    <dgm:cxn modelId="{3E8E16AB-954F-4A63-8DC4-2990F2630AED}" type="presOf" srcId="{4664C216-9CF1-4E4F-AA40-91DB84454BC8}" destId="{A70494B1-1968-4DD6-8CD1-7441C4672AEB}" srcOrd="0" destOrd="6" presId="urn:microsoft.com/office/officeart/2005/8/layout/hList1"/>
    <dgm:cxn modelId="{E44400B4-5B33-4A32-9F56-8F699CB468D1}" srcId="{E9709814-862B-4236-B94C-65F718AF25AE}" destId="{E6A303F1-0F81-4984-9477-33E77DA4D449}" srcOrd="0" destOrd="0" parTransId="{C64E192A-085E-4617-B7B9-86F759EF7004}" sibTransId="{21F9A4CB-5522-434B-96CD-FF54C2AE2D85}"/>
    <dgm:cxn modelId="{6C6901B4-B730-4B2D-9285-E1B7E473C181}" type="presOf" srcId="{69033CEC-DF4D-41DE-9E37-CDDB3D90802E}" destId="{A70494B1-1968-4DD6-8CD1-7441C4672AEB}" srcOrd="0" destOrd="5" presId="urn:microsoft.com/office/officeart/2005/8/layout/hList1"/>
    <dgm:cxn modelId="{A1BD8FC6-5C54-489F-BAA1-FF8E6CBA90B4}" type="presOf" srcId="{3625E651-CB98-41AD-A33B-7360DB59C8E2}" destId="{D30C9695-AFBA-4080-BC79-111B2FB83B28}" srcOrd="0" destOrd="2" presId="urn:microsoft.com/office/officeart/2005/8/layout/hList1"/>
    <dgm:cxn modelId="{52BDA0CB-0BC1-4C42-8BB1-D7F87D4E1EED}" type="presOf" srcId="{044338F1-64C6-4F28-95DE-056F98385163}" destId="{D30C9695-AFBA-4080-BC79-111B2FB83B28}" srcOrd="0" destOrd="1" presId="urn:microsoft.com/office/officeart/2005/8/layout/hList1"/>
    <dgm:cxn modelId="{79CDE0CB-3649-4C79-B738-07C518777BB2}" srcId="{E9E659DB-4A6C-4DAB-929E-B006F6DF7B1F}" destId="{69033CEC-DF4D-41DE-9E37-CDDB3D90802E}" srcOrd="5" destOrd="0" parTransId="{AA0C8112-FD80-4E51-B72F-16B3870EE7EB}" sibTransId="{8010CD11-6DE7-4731-9306-E48EA02C173A}"/>
    <dgm:cxn modelId="{C47F52D8-D9EA-46C6-80F7-59EB0B801F9F}" srcId="{E9E659DB-4A6C-4DAB-929E-B006F6DF7B1F}" destId="{ED563B82-C0D6-4399-98F7-D03355583517}" srcOrd="2" destOrd="0" parTransId="{425BEA23-4EF0-49D6-9D0A-2B9B6F36A1D2}" sibTransId="{4697E235-4AA0-463D-AAF6-21732DBD345E}"/>
    <dgm:cxn modelId="{76697125-B9F8-429D-B593-4EA6AA77AEF5}" type="presParOf" srcId="{B9098E7C-9D9A-47AF-A549-CC64BED8D6BA}" destId="{E97FE617-811A-4999-9F50-866393B95BF5}" srcOrd="0" destOrd="0" presId="urn:microsoft.com/office/officeart/2005/8/layout/hList1"/>
    <dgm:cxn modelId="{2435A23B-BD61-42BF-93F6-A540F7BF973B}" type="presParOf" srcId="{E97FE617-811A-4999-9F50-866393B95BF5}" destId="{DAC819A1-80B5-47D8-BAEE-B899AE2C49E0}" srcOrd="0" destOrd="0" presId="urn:microsoft.com/office/officeart/2005/8/layout/hList1"/>
    <dgm:cxn modelId="{21B58D1B-89FB-43CA-9CCE-0625947E6435}" type="presParOf" srcId="{E97FE617-811A-4999-9F50-866393B95BF5}" destId="{D30C9695-AFBA-4080-BC79-111B2FB83B28}" srcOrd="1" destOrd="0" presId="urn:microsoft.com/office/officeart/2005/8/layout/hList1"/>
    <dgm:cxn modelId="{9E2E63D6-8EDD-454C-9324-5B2359118ECA}" type="presParOf" srcId="{B9098E7C-9D9A-47AF-A549-CC64BED8D6BA}" destId="{6DD642CD-8E19-4D9B-8252-AADA533F36C5}" srcOrd="1" destOrd="0" presId="urn:microsoft.com/office/officeart/2005/8/layout/hList1"/>
    <dgm:cxn modelId="{140BA40C-A9D2-4AA5-B204-2DF734D7BEE0}" type="presParOf" srcId="{B9098E7C-9D9A-47AF-A549-CC64BED8D6BA}" destId="{4FC8EC2A-DE1F-48D8-8110-E2FD5FC0E98B}" srcOrd="2" destOrd="0" presId="urn:microsoft.com/office/officeart/2005/8/layout/hList1"/>
    <dgm:cxn modelId="{B194A7C7-99F8-4DBA-AAE1-73AE5D3C272A}" type="presParOf" srcId="{4FC8EC2A-DE1F-48D8-8110-E2FD5FC0E98B}" destId="{D8AB72D6-2CFD-42D3-9E5D-ABB164C5C74F}" srcOrd="0" destOrd="0" presId="urn:microsoft.com/office/officeart/2005/8/layout/hList1"/>
    <dgm:cxn modelId="{89959909-B270-48C2-B1FE-5B3810309CD3}" type="presParOf" srcId="{4FC8EC2A-DE1F-48D8-8110-E2FD5FC0E98B}" destId="{A70494B1-1968-4DD6-8CD1-7441C4672AE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709814-862B-4236-B94C-65F718AF25A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SG"/>
        </a:p>
      </dgm:t>
    </dgm:pt>
    <dgm:pt modelId="{E6A303F1-0F81-4984-9477-33E77DA4D449}">
      <dgm:prSet phldrT="[Text]" custT="1"/>
      <dgm:spPr>
        <a:solidFill>
          <a:srgbClr val="001A66"/>
        </a:solidFill>
      </dgm:spPr>
      <dgm:t>
        <a:bodyPr/>
        <a:lstStyle/>
        <a:p>
          <a:r>
            <a:rPr lang="en-US" sz="1600" dirty="0">
              <a:latin typeface="Ubuntu" panose="020B0504030602030204" pitchFamily="34" charset="0"/>
            </a:rPr>
            <a:t>Comparison Aggregator</a:t>
          </a:r>
          <a:endParaRPr lang="en-SG" sz="1600" dirty="0">
            <a:latin typeface="Ubuntu" panose="020B0504030602030204" pitchFamily="34" charset="0"/>
          </a:endParaRPr>
        </a:p>
      </dgm:t>
    </dgm:pt>
    <dgm:pt modelId="{C64E192A-085E-4617-B7B9-86F759EF7004}" type="parTrans" cxnId="{E44400B4-5B33-4A32-9F56-8F699CB468D1}">
      <dgm:prSet/>
      <dgm:spPr/>
      <dgm:t>
        <a:bodyPr/>
        <a:lstStyle/>
        <a:p>
          <a:endParaRPr lang="en-SG">
            <a:latin typeface="Ubuntu" panose="020B0504030602030204" pitchFamily="34" charset="0"/>
          </a:endParaRPr>
        </a:p>
      </dgm:t>
    </dgm:pt>
    <dgm:pt modelId="{21F9A4CB-5522-434B-96CD-FF54C2AE2D85}" type="sibTrans" cxnId="{E44400B4-5B33-4A32-9F56-8F699CB468D1}">
      <dgm:prSet/>
      <dgm:spPr/>
      <dgm:t>
        <a:bodyPr/>
        <a:lstStyle/>
        <a:p>
          <a:endParaRPr lang="en-SG">
            <a:latin typeface="Ubuntu" panose="020B0504030602030204" pitchFamily="34" charset="0"/>
          </a:endParaRPr>
        </a:p>
      </dgm:t>
    </dgm:pt>
    <dgm:pt modelId="{E9E659DB-4A6C-4DAB-929E-B006F6DF7B1F}">
      <dgm:prSet phldrT="[Text]" custT="1"/>
      <dgm:spPr>
        <a:solidFill>
          <a:srgbClr val="001A66"/>
        </a:solidFill>
      </dgm:spPr>
      <dgm:t>
        <a:bodyPr/>
        <a:lstStyle/>
        <a:p>
          <a:r>
            <a:rPr lang="en-US" sz="1600" dirty="0">
              <a:latin typeface="Ubuntu" panose="020B0504030602030204" pitchFamily="34" charset="0"/>
            </a:rPr>
            <a:t>Financial Aggregator</a:t>
          </a:r>
          <a:endParaRPr lang="en-SG" sz="1600" dirty="0">
            <a:latin typeface="Ubuntu" panose="020B0504030602030204" pitchFamily="34" charset="0"/>
          </a:endParaRPr>
        </a:p>
      </dgm:t>
    </dgm:pt>
    <dgm:pt modelId="{6E353FA6-40EC-4E50-8920-447A7FBEE1C3}" type="parTrans" cxnId="{57BD325F-EFE1-473B-B81F-0E90C9551747}">
      <dgm:prSet/>
      <dgm:spPr/>
      <dgm:t>
        <a:bodyPr/>
        <a:lstStyle/>
        <a:p>
          <a:endParaRPr lang="en-SG">
            <a:latin typeface="Ubuntu" panose="020B0504030602030204" pitchFamily="34" charset="0"/>
          </a:endParaRPr>
        </a:p>
      </dgm:t>
    </dgm:pt>
    <dgm:pt modelId="{49563555-1560-4411-9E7B-E4F67416CBC1}" type="sibTrans" cxnId="{57BD325F-EFE1-473B-B81F-0E90C9551747}">
      <dgm:prSet/>
      <dgm:spPr/>
      <dgm:t>
        <a:bodyPr/>
        <a:lstStyle/>
        <a:p>
          <a:endParaRPr lang="en-SG">
            <a:latin typeface="Ubuntu" panose="020B0504030602030204" pitchFamily="34" charset="0"/>
          </a:endParaRPr>
        </a:p>
      </dgm:t>
    </dgm:pt>
    <dgm:pt modelId="{B71B4BA9-6553-4C03-AF88-26B7C54F379D}">
      <dgm:prSet custT="1"/>
      <dgm:spPr>
        <a:solidFill>
          <a:srgbClr val="001A66"/>
        </a:solidFill>
        <a:ln w="25400"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Credit score Aggregator</a:t>
          </a:r>
        </a:p>
      </dgm:t>
    </dgm:pt>
    <dgm:pt modelId="{EB0C8A17-C94D-42F5-967C-14D9522A6D50}" type="parTrans" cxnId="{A14D730C-18C8-447F-BB22-1C5D1E400345}">
      <dgm:prSet/>
      <dgm:spPr/>
      <dgm:t>
        <a:bodyPr/>
        <a:lstStyle/>
        <a:p>
          <a:endParaRPr lang="en-SG"/>
        </a:p>
      </dgm:t>
    </dgm:pt>
    <dgm:pt modelId="{13C04E02-B8D8-4BC0-A6D7-ED542FD87C33}" type="sibTrans" cxnId="{A14D730C-18C8-447F-BB22-1C5D1E400345}">
      <dgm:prSet/>
      <dgm:spPr/>
      <dgm:t>
        <a:bodyPr/>
        <a:lstStyle/>
        <a:p>
          <a:endParaRPr lang="en-SG"/>
        </a:p>
      </dgm:t>
    </dgm:pt>
    <dgm:pt modelId="{2304F585-02C6-4F4B-AD3C-530C0AFA9E44}">
      <dgm:prSet custT="1"/>
      <dgm:spPr>
        <a:solidFill>
          <a:srgbClr val="001A66"/>
        </a:solidFill>
        <a:ln w="25400"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Investment Aggregator</a:t>
          </a:r>
        </a:p>
      </dgm:t>
    </dgm:pt>
    <dgm:pt modelId="{33FDCB0B-6D22-499D-8ADC-7C155D07D5A8}" type="parTrans" cxnId="{4F229E88-CE02-47AE-AFA6-F8190B0F612F}">
      <dgm:prSet/>
      <dgm:spPr/>
      <dgm:t>
        <a:bodyPr/>
        <a:lstStyle/>
        <a:p>
          <a:endParaRPr lang="en-SG"/>
        </a:p>
      </dgm:t>
    </dgm:pt>
    <dgm:pt modelId="{A9C0CEA2-BD06-4B0C-8A44-ED14127251E6}" type="sibTrans" cxnId="{4F229E88-CE02-47AE-AFA6-F8190B0F612F}">
      <dgm:prSet/>
      <dgm:spPr/>
      <dgm:t>
        <a:bodyPr/>
        <a:lstStyle/>
        <a:p>
          <a:endParaRPr lang="en-SG"/>
        </a:p>
      </dgm:t>
    </dgm:pt>
    <dgm:pt modelId="{F9D0F809-2A88-481E-86DB-4618DF44888F}">
      <dgm:prSet custT="1"/>
      <dgm:spPr>
        <a:solidFill>
          <a:srgbClr val="001A66"/>
        </a:solidFill>
        <a:ln w="25400"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Crowdfunding Aggregator</a:t>
          </a:r>
        </a:p>
      </dgm:t>
    </dgm:pt>
    <dgm:pt modelId="{53848B16-F02E-47AA-BE93-40E8971260CF}" type="parTrans" cxnId="{536ADD95-086E-46A0-AE7D-FE611DA05072}">
      <dgm:prSet/>
      <dgm:spPr/>
      <dgm:t>
        <a:bodyPr/>
        <a:lstStyle/>
        <a:p>
          <a:endParaRPr lang="en-SG"/>
        </a:p>
      </dgm:t>
    </dgm:pt>
    <dgm:pt modelId="{3D71987D-D769-4B8D-8C6B-5E2001FE91B8}" type="sibTrans" cxnId="{536ADD95-086E-46A0-AE7D-FE611DA05072}">
      <dgm:prSet/>
      <dgm:spPr/>
      <dgm:t>
        <a:bodyPr/>
        <a:lstStyle/>
        <a:p>
          <a:endParaRPr lang="en-SG"/>
        </a:p>
      </dgm:t>
    </dgm:pt>
    <dgm:pt modelId="{E48077DF-D2EE-4A69-B3DD-85CA044D8F1A}" type="pres">
      <dgm:prSet presAssocID="{E9709814-862B-4236-B94C-65F718AF25AE}" presName="diagram" presStyleCnt="0">
        <dgm:presLayoutVars>
          <dgm:dir/>
          <dgm:resizeHandles val="exact"/>
        </dgm:presLayoutVars>
      </dgm:prSet>
      <dgm:spPr/>
    </dgm:pt>
    <dgm:pt modelId="{DBF7F4CD-71B1-4B8F-8A7E-9BB3FD2CA55B}" type="pres">
      <dgm:prSet presAssocID="{E6A303F1-0F81-4984-9477-33E77DA4D449}" presName="node" presStyleLbl="node1" presStyleIdx="0" presStyleCnt="5">
        <dgm:presLayoutVars>
          <dgm:bulletEnabled val="1"/>
        </dgm:presLayoutVars>
      </dgm:prSet>
      <dgm:spPr/>
    </dgm:pt>
    <dgm:pt modelId="{FC5B6572-817E-4462-ACEC-F4AC068E32AF}" type="pres">
      <dgm:prSet presAssocID="{21F9A4CB-5522-434B-96CD-FF54C2AE2D85}" presName="sibTrans" presStyleCnt="0"/>
      <dgm:spPr/>
    </dgm:pt>
    <dgm:pt modelId="{4B970568-8C74-40E4-BA91-E09301881BDB}" type="pres">
      <dgm:prSet presAssocID="{E9E659DB-4A6C-4DAB-929E-B006F6DF7B1F}" presName="node" presStyleLbl="node1" presStyleIdx="1" presStyleCnt="5">
        <dgm:presLayoutVars>
          <dgm:bulletEnabled val="1"/>
        </dgm:presLayoutVars>
      </dgm:prSet>
      <dgm:spPr/>
    </dgm:pt>
    <dgm:pt modelId="{8D5A4423-4CBD-4218-8F85-1BC1FA38EECD}" type="pres">
      <dgm:prSet presAssocID="{49563555-1560-4411-9E7B-E4F67416CBC1}" presName="sibTrans" presStyleCnt="0"/>
      <dgm:spPr/>
    </dgm:pt>
    <dgm:pt modelId="{3E3328A2-261E-450A-9A22-652A2232EB83}" type="pres">
      <dgm:prSet presAssocID="{B71B4BA9-6553-4C03-AF88-26B7C54F379D}" presName="node" presStyleLbl="node1" presStyleIdx="2" presStyleCnt="5">
        <dgm:presLayoutVars>
          <dgm:bulletEnabled val="1"/>
        </dgm:presLayoutVars>
      </dgm:prSet>
      <dgm:spPr>
        <a:xfrm>
          <a:off x="7574341" y="470754"/>
          <a:ext cx="3442882" cy="2065729"/>
        </a:xfrm>
        <a:prstGeom prst="rect">
          <a:avLst/>
        </a:prstGeom>
      </dgm:spPr>
    </dgm:pt>
    <dgm:pt modelId="{4279D815-A3B6-4DA3-AC8D-3BE6DC010C6F}" type="pres">
      <dgm:prSet presAssocID="{13C04E02-B8D8-4BC0-A6D7-ED542FD87C33}" presName="sibTrans" presStyleCnt="0"/>
      <dgm:spPr/>
    </dgm:pt>
    <dgm:pt modelId="{9C588E3F-36D2-434F-A0B6-BF1343F8FC31}" type="pres">
      <dgm:prSet presAssocID="{2304F585-02C6-4F4B-AD3C-530C0AFA9E44}" presName="node" presStyleLbl="node1" presStyleIdx="3" presStyleCnt="5">
        <dgm:presLayoutVars>
          <dgm:bulletEnabled val="1"/>
        </dgm:presLayoutVars>
      </dgm:prSet>
      <dgm:spPr>
        <a:xfrm>
          <a:off x="1893585" y="2880772"/>
          <a:ext cx="3442882" cy="2065729"/>
        </a:xfrm>
        <a:prstGeom prst="rect">
          <a:avLst/>
        </a:prstGeom>
      </dgm:spPr>
    </dgm:pt>
    <dgm:pt modelId="{80D8A686-5F04-4C7E-9826-DED197C4224A}" type="pres">
      <dgm:prSet presAssocID="{A9C0CEA2-BD06-4B0C-8A44-ED14127251E6}" presName="sibTrans" presStyleCnt="0"/>
      <dgm:spPr/>
    </dgm:pt>
    <dgm:pt modelId="{9CD70D35-92EB-427A-8948-4875033DAD53}" type="pres">
      <dgm:prSet presAssocID="{F9D0F809-2A88-481E-86DB-4618DF44888F}" presName="node" presStyleLbl="node1" presStyleIdx="4" presStyleCnt="5">
        <dgm:presLayoutVars>
          <dgm:bulletEnabled val="1"/>
        </dgm:presLayoutVars>
      </dgm:prSet>
      <dgm:spPr>
        <a:xfrm>
          <a:off x="5680756" y="2880772"/>
          <a:ext cx="3442882" cy="2065729"/>
        </a:xfrm>
        <a:prstGeom prst="rect">
          <a:avLst/>
        </a:prstGeom>
      </dgm:spPr>
    </dgm:pt>
  </dgm:ptLst>
  <dgm:cxnLst>
    <dgm:cxn modelId="{A14D730C-18C8-447F-BB22-1C5D1E400345}" srcId="{E9709814-862B-4236-B94C-65F718AF25AE}" destId="{B71B4BA9-6553-4C03-AF88-26B7C54F379D}" srcOrd="2" destOrd="0" parTransId="{EB0C8A17-C94D-42F5-967C-14D9522A6D50}" sibTransId="{13C04E02-B8D8-4BC0-A6D7-ED542FD87C33}"/>
    <dgm:cxn modelId="{57BD325F-EFE1-473B-B81F-0E90C9551747}" srcId="{E9709814-862B-4236-B94C-65F718AF25AE}" destId="{E9E659DB-4A6C-4DAB-929E-B006F6DF7B1F}" srcOrd="1" destOrd="0" parTransId="{6E353FA6-40EC-4E50-8920-447A7FBEE1C3}" sibTransId="{49563555-1560-4411-9E7B-E4F67416CBC1}"/>
    <dgm:cxn modelId="{4F229E88-CE02-47AE-AFA6-F8190B0F612F}" srcId="{E9709814-862B-4236-B94C-65F718AF25AE}" destId="{2304F585-02C6-4F4B-AD3C-530C0AFA9E44}" srcOrd="3" destOrd="0" parTransId="{33FDCB0B-6D22-499D-8ADC-7C155D07D5A8}" sibTransId="{A9C0CEA2-BD06-4B0C-8A44-ED14127251E6}"/>
    <dgm:cxn modelId="{536ADD95-086E-46A0-AE7D-FE611DA05072}" srcId="{E9709814-862B-4236-B94C-65F718AF25AE}" destId="{F9D0F809-2A88-481E-86DB-4618DF44888F}" srcOrd="4" destOrd="0" parTransId="{53848B16-F02E-47AA-BE93-40E8971260CF}" sibTransId="{3D71987D-D769-4B8D-8C6B-5E2001FE91B8}"/>
    <dgm:cxn modelId="{E44400B4-5B33-4A32-9F56-8F699CB468D1}" srcId="{E9709814-862B-4236-B94C-65F718AF25AE}" destId="{E6A303F1-0F81-4984-9477-33E77DA4D449}" srcOrd="0" destOrd="0" parTransId="{C64E192A-085E-4617-B7B9-86F759EF7004}" sibTransId="{21F9A4CB-5522-434B-96CD-FF54C2AE2D85}"/>
    <dgm:cxn modelId="{335FD5C2-65C1-4446-967F-15ADAEDCFB75}" type="presOf" srcId="{E9709814-862B-4236-B94C-65F718AF25AE}" destId="{E48077DF-D2EE-4A69-B3DD-85CA044D8F1A}" srcOrd="0" destOrd="0" presId="urn:microsoft.com/office/officeart/2005/8/layout/default"/>
    <dgm:cxn modelId="{1526C4C4-5E97-4F4B-8612-3DE7B0E61DE3}" type="presOf" srcId="{B71B4BA9-6553-4C03-AF88-26B7C54F379D}" destId="{3E3328A2-261E-450A-9A22-652A2232EB83}" srcOrd="0" destOrd="0" presId="urn:microsoft.com/office/officeart/2005/8/layout/default"/>
    <dgm:cxn modelId="{72B62ED2-88F0-45F0-8A95-0EE5A63BBDA3}" type="presOf" srcId="{E9E659DB-4A6C-4DAB-929E-B006F6DF7B1F}" destId="{4B970568-8C74-40E4-BA91-E09301881BDB}" srcOrd="0" destOrd="0" presId="urn:microsoft.com/office/officeart/2005/8/layout/default"/>
    <dgm:cxn modelId="{E54113E6-C2ED-418C-9D6F-CC277736A97F}" type="presOf" srcId="{2304F585-02C6-4F4B-AD3C-530C0AFA9E44}" destId="{9C588E3F-36D2-434F-A0B6-BF1343F8FC31}" srcOrd="0" destOrd="0" presId="urn:microsoft.com/office/officeart/2005/8/layout/default"/>
    <dgm:cxn modelId="{F41423FE-A2B6-443C-898F-3C5E243E06A0}" type="presOf" srcId="{E6A303F1-0F81-4984-9477-33E77DA4D449}" destId="{DBF7F4CD-71B1-4B8F-8A7E-9BB3FD2CA55B}" srcOrd="0" destOrd="0" presId="urn:microsoft.com/office/officeart/2005/8/layout/default"/>
    <dgm:cxn modelId="{BEBB4BFF-1569-4159-8B29-147621AE1DE1}" type="presOf" srcId="{F9D0F809-2A88-481E-86DB-4618DF44888F}" destId="{9CD70D35-92EB-427A-8948-4875033DAD53}" srcOrd="0" destOrd="0" presId="urn:microsoft.com/office/officeart/2005/8/layout/default"/>
    <dgm:cxn modelId="{0930D218-D1F8-4607-B4CA-8E3DAFA26064}" type="presParOf" srcId="{E48077DF-D2EE-4A69-B3DD-85CA044D8F1A}" destId="{DBF7F4CD-71B1-4B8F-8A7E-9BB3FD2CA55B}" srcOrd="0" destOrd="0" presId="urn:microsoft.com/office/officeart/2005/8/layout/default"/>
    <dgm:cxn modelId="{C4B0BD69-99A3-4CD1-B19B-DAB9EA7B10A4}" type="presParOf" srcId="{E48077DF-D2EE-4A69-B3DD-85CA044D8F1A}" destId="{FC5B6572-817E-4462-ACEC-F4AC068E32AF}" srcOrd="1" destOrd="0" presId="urn:microsoft.com/office/officeart/2005/8/layout/default"/>
    <dgm:cxn modelId="{3D0CE14C-14E1-4A34-AB7B-A8C71FABC4DF}" type="presParOf" srcId="{E48077DF-D2EE-4A69-B3DD-85CA044D8F1A}" destId="{4B970568-8C74-40E4-BA91-E09301881BDB}" srcOrd="2" destOrd="0" presId="urn:microsoft.com/office/officeart/2005/8/layout/default"/>
    <dgm:cxn modelId="{E56FC6C3-838E-4DA2-9F03-E23B119B90EA}" type="presParOf" srcId="{E48077DF-D2EE-4A69-B3DD-85CA044D8F1A}" destId="{8D5A4423-4CBD-4218-8F85-1BC1FA38EECD}" srcOrd="3" destOrd="0" presId="urn:microsoft.com/office/officeart/2005/8/layout/default"/>
    <dgm:cxn modelId="{0A1A7A14-490F-402D-B05A-34D05B929B3B}" type="presParOf" srcId="{E48077DF-D2EE-4A69-B3DD-85CA044D8F1A}" destId="{3E3328A2-261E-450A-9A22-652A2232EB83}" srcOrd="4" destOrd="0" presId="urn:microsoft.com/office/officeart/2005/8/layout/default"/>
    <dgm:cxn modelId="{A558D00D-38E2-46A3-A56A-99E1F078E958}" type="presParOf" srcId="{E48077DF-D2EE-4A69-B3DD-85CA044D8F1A}" destId="{4279D815-A3B6-4DA3-AC8D-3BE6DC010C6F}" srcOrd="5" destOrd="0" presId="urn:microsoft.com/office/officeart/2005/8/layout/default"/>
    <dgm:cxn modelId="{B545A233-40EB-406F-9857-C32A8FC025F6}" type="presParOf" srcId="{E48077DF-D2EE-4A69-B3DD-85CA044D8F1A}" destId="{9C588E3F-36D2-434F-A0B6-BF1343F8FC31}" srcOrd="6" destOrd="0" presId="urn:microsoft.com/office/officeart/2005/8/layout/default"/>
    <dgm:cxn modelId="{10B587A3-B7F9-4B21-A560-4313CE1E1D1C}" type="presParOf" srcId="{E48077DF-D2EE-4A69-B3DD-85CA044D8F1A}" destId="{80D8A686-5F04-4C7E-9826-DED197C4224A}" srcOrd="7" destOrd="0" presId="urn:microsoft.com/office/officeart/2005/8/layout/default"/>
    <dgm:cxn modelId="{769BABC8-23FA-4AAC-8449-505D8D1CCFB9}" type="presParOf" srcId="{E48077DF-D2EE-4A69-B3DD-85CA044D8F1A}" destId="{9CD70D35-92EB-427A-8948-4875033DAD5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FA63C3-0F37-4050-9B00-2CF17CF4272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F2964F71-1844-45CB-B1B0-F8D621D3B1D5}">
      <dgm:prSet custT="1"/>
      <dgm:spPr>
        <a:ln>
          <a:solidFill>
            <a:srgbClr val="002A92"/>
          </a:solidFill>
        </a:ln>
      </dgm:spPr>
      <dgm:t>
        <a:bodyPr/>
        <a:lstStyle/>
        <a:p>
          <a:pPr algn="l"/>
          <a:r>
            <a:rPr lang="en-US" sz="1600" b="1" i="0" dirty="0">
              <a:latin typeface="Ubuntu" panose="020B0504030602030204" pitchFamily="34" charset="0"/>
            </a:rPr>
            <a:t>Predictive Technology Implementation:</a:t>
          </a:r>
          <a:r>
            <a:rPr lang="en-US" sz="1600" b="0" i="0" dirty="0">
              <a:latin typeface="Ubuntu" panose="020B0504030602030204" pitchFamily="34" charset="0"/>
            </a:rPr>
            <a:t> Leverages exclusive predictive technology to proactively identify companies in the portfolio with escalating risk, streamlining the credit decision-making process.</a:t>
          </a:r>
          <a:endParaRPr lang="en-SG" sz="1600" dirty="0">
            <a:latin typeface="Ubuntu" panose="020B0504030602030204" pitchFamily="34" charset="0"/>
          </a:endParaRPr>
        </a:p>
      </dgm:t>
    </dgm:pt>
    <dgm:pt modelId="{931DFE5A-0B4A-462C-986B-1630DECA2E42}" type="parTrans" cxnId="{6FAA737D-0265-4A84-A291-C0FA145C1145}">
      <dgm:prSet/>
      <dgm:spPr/>
      <dgm:t>
        <a:bodyPr/>
        <a:lstStyle/>
        <a:p>
          <a:pPr algn="l"/>
          <a:endParaRPr lang="en-SG" sz="1600">
            <a:latin typeface="Ubuntu" panose="020B0504030602030204" pitchFamily="34" charset="0"/>
          </a:endParaRPr>
        </a:p>
      </dgm:t>
    </dgm:pt>
    <dgm:pt modelId="{51A2798C-52E1-4B2B-A183-E490DEC86AA5}" type="sibTrans" cxnId="{6FAA737D-0265-4A84-A291-C0FA145C1145}">
      <dgm:prSet/>
      <dgm:spPr/>
      <dgm:t>
        <a:bodyPr/>
        <a:lstStyle/>
        <a:p>
          <a:pPr algn="l"/>
          <a:endParaRPr lang="en-SG" sz="1600">
            <a:latin typeface="Ubuntu" panose="020B0504030602030204" pitchFamily="34" charset="0"/>
          </a:endParaRPr>
        </a:p>
      </dgm:t>
    </dgm:pt>
    <dgm:pt modelId="{80CD2AA8-81EC-4F5E-AAE5-57DF14ABEA84}">
      <dgm:prSet custT="1"/>
      <dgm:spPr>
        <a:ln>
          <a:solidFill>
            <a:srgbClr val="002A92"/>
          </a:solidFill>
        </a:ln>
      </dgm:spPr>
      <dgm:t>
        <a:bodyPr/>
        <a:lstStyle/>
        <a:p>
          <a:pPr algn="l"/>
          <a:r>
            <a:rPr lang="en-US" sz="1600" b="1" i="0" dirty="0">
              <a:latin typeface="Ubuntu" panose="020B0504030602030204" pitchFamily="34" charset="0"/>
            </a:rPr>
            <a:t>Intelligent Risk Categorization:</a:t>
          </a:r>
          <a:r>
            <a:rPr lang="en-US" sz="1600" b="0" i="0" dirty="0">
              <a:latin typeface="Ubuntu" panose="020B0504030602030204" pitchFamily="34" charset="0"/>
            </a:rPr>
            <a:t> It categorizes risk basis 60+parameters deriving from over 100 data points (</a:t>
          </a:r>
          <a:r>
            <a:rPr lang="en-US" sz="1600" b="0" i="1" dirty="0">
              <a:latin typeface="Ubuntu" panose="020B0504030602030204" pitchFamily="34" charset="0"/>
            </a:rPr>
            <a:t>which is updated basis verified sources</a:t>
          </a:r>
          <a:r>
            <a:rPr lang="en-US" sz="1600" b="0" i="0" dirty="0">
              <a:latin typeface="Ubuntu" panose="020B0504030602030204" pitchFamily="34" charset="0"/>
            </a:rPr>
            <a:t>), delivering a precise and reliable indication of the level of risk associated.</a:t>
          </a:r>
          <a:endParaRPr lang="en-SG" sz="1600" dirty="0">
            <a:latin typeface="Ubuntu" panose="020B0504030602030204" pitchFamily="34" charset="0"/>
          </a:endParaRPr>
        </a:p>
      </dgm:t>
    </dgm:pt>
    <dgm:pt modelId="{ADD5E04C-EEE8-4E2B-A4DA-32FF516245A5}" type="parTrans" cxnId="{D657C7AB-8259-41DE-AC1E-7535F03CD1A6}">
      <dgm:prSet/>
      <dgm:spPr/>
      <dgm:t>
        <a:bodyPr/>
        <a:lstStyle/>
        <a:p>
          <a:pPr algn="l"/>
          <a:endParaRPr lang="en-SG" sz="1600">
            <a:latin typeface="Ubuntu" panose="020B0504030602030204" pitchFamily="34" charset="0"/>
          </a:endParaRPr>
        </a:p>
      </dgm:t>
    </dgm:pt>
    <dgm:pt modelId="{4AEFDE0A-0117-4D2D-A945-968CD0CE08C1}" type="sibTrans" cxnId="{D657C7AB-8259-41DE-AC1E-7535F03CD1A6}">
      <dgm:prSet/>
      <dgm:spPr/>
      <dgm:t>
        <a:bodyPr/>
        <a:lstStyle/>
        <a:p>
          <a:pPr algn="l"/>
          <a:endParaRPr lang="en-SG" sz="1600">
            <a:latin typeface="Ubuntu" panose="020B0504030602030204" pitchFamily="34" charset="0"/>
          </a:endParaRPr>
        </a:p>
      </dgm:t>
    </dgm:pt>
    <dgm:pt modelId="{C1FBCFBA-C2F0-49D5-9F27-086EE4742045}">
      <dgm:prSet custT="1"/>
      <dgm:spPr>
        <a:ln>
          <a:solidFill>
            <a:srgbClr val="002A92"/>
          </a:solidFill>
        </a:ln>
      </dgm:spPr>
      <dgm:t>
        <a:bodyPr/>
        <a:lstStyle/>
        <a:p>
          <a:pPr algn="l"/>
          <a:r>
            <a:rPr lang="en-US" sz="1600" b="1" i="0" dirty="0">
              <a:latin typeface="Ubuntu" panose="020B0504030602030204" pitchFamily="34" charset="0"/>
            </a:rPr>
            <a:t>Automated Data Collection:</a:t>
          </a:r>
          <a:r>
            <a:rPr lang="en-US" sz="1600" b="0" i="0" dirty="0">
              <a:latin typeface="Ubuntu" panose="020B0504030602030204" pitchFamily="34" charset="0"/>
            </a:rPr>
            <a:t> Automatically gathers data and information from numerous reliable sources for both listed and unlisted Indian companies, ensuring comprehensive coverage.</a:t>
          </a:r>
          <a:endParaRPr lang="en-SG" sz="1600" dirty="0">
            <a:latin typeface="Ubuntu" panose="020B0504030602030204" pitchFamily="34" charset="0"/>
          </a:endParaRPr>
        </a:p>
      </dgm:t>
    </dgm:pt>
    <dgm:pt modelId="{0ECDC8E3-2810-4119-8C27-3C74EAB5B71D}" type="parTrans" cxnId="{B4DC4690-B26A-41C1-B245-B0D7FEA8D57D}">
      <dgm:prSet/>
      <dgm:spPr/>
      <dgm:t>
        <a:bodyPr/>
        <a:lstStyle/>
        <a:p>
          <a:pPr algn="l"/>
          <a:endParaRPr lang="en-SG" sz="1600">
            <a:latin typeface="Ubuntu" panose="020B0504030602030204" pitchFamily="34" charset="0"/>
          </a:endParaRPr>
        </a:p>
      </dgm:t>
    </dgm:pt>
    <dgm:pt modelId="{94F01169-D7FB-44DF-BAF1-421E09F856C9}" type="sibTrans" cxnId="{B4DC4690-B26A-41C1-B245-B0D7FEA8D57D}">
      <dgm:prSet/>
      <dgm:spPr/>
      <dgm:t>
        <a:bodyPr/>
        <a:lstStyle/>
        <a:p>
          <a:pPr algn="l"/>
          <a:endParaRPr lang="en-SG" sz="1600">
            <a:latin typeface="Ubuntu" panose="020B0504030602030204" pitchFamily="34" charset="0"/>
          </a:endParaRPr>
        </a:p>
      </dgm:t>
    </dgm:pt>
    <dgm:pt modelId="{B565AB05-B0D9-4369-AC44-878455FEFB69}">
      <dgm:prSet custT="1"/>
      <dgm:spPr>
        <a:ln>
          <a:solidFill>
            <a:srgbClr val="002A92"/>
          </a:solidFill>
        </a:ln>
      </dgm:spPr>
      <dgm:t>
        <a:bodyPr/>
        <a:lstStyle/>
        <a:p>
          <a:pPr algn="l"/>
          <a:r>
            <a:rPr lang="en-US" sz="1600" b="1" i="0" dirty="0">
              <a:latin typeface="Ubuntu" panose="020B0504030602030204" pitchFamily="34" charset="0"/>
            </a:rPr>
            <a:t>Daily Risk Quotient (RQ) Generation:</a:t>
          </a:r>
          <a:r>
            <a:rPr lang="en-US" sz="1600" b="0" i="0" dirty="0">
              <a:latin typeface="Ubuntu" panose="020B0504030602030204" pitchFamily="34" charset="0"/>
            </a:rPr>
            <a:t> Analyzes collected data to generate a daily Risk Quotient (RQ) for each company in the portfolio, allowing for up-to-date risk assessments.</a:t>
          </a:r>
          <a:endParaRPr lang="en-SG" sz="1600" dirty="0">
            <a:latin typeface="Ubuntu" panose="020B0504030602030204" pitchFamily="34" charset="0"/>
          </a:endParaRPr>
        </a:p>
      </dgm:t>
    </dgm:pt>
    <dgm:pt modelId="{933DD709-7322-4DA9-B8F3-A7E8F162A418}" type="parTrans" cxnId="{0245CB02-B766-4A7A-80C4-A48AB07E78E3}">
      <dgm:prSet/>
      <dgm:spPr/>
      <dgm:t>
        <a:bodyPr/>
        <a:lstStyle/>
        <a:p>
          <a:pPr algn="l"/>
          <a:endParaRPr lang="en-SG" sz="1600">
            <a:latin typeface="Ubuntu" panose="020B0504030602030204" pitchFamily="34" charset="0"/>
          </a:endParaRPr>
        </a:p>
      </dgm:t>
    </dgm:pt>
    <dgm:pt modelId="{7BE8B420-917E-409C-91C0-8F539F9C643C}" type="sibTrans" cxnId="{0245CB02-B766-4A7A-80C4-A48AB07E78E3}">
      <dgm:prSet/>
      <dgm:spPr/>
      <dgm:t>
        <a:bodyPr/>
        <a:lstStyle/>
        <a:p>
          <a:pPr algn="l"/>
          <a:endParaRPr lang="en-SG" sz="1600">
            <a:latin typeface="Ubuntu" panose="020B0504030602030204" pitchFamily="34" charset="0"/>
          </a:endParaRPr>
        </a:p>
      </dgm:t>
    </dgm:pt>
    <dgm:pt modelId="{1778E54F-D9AA-4BF6-9080-A8D0F43C17E0}" type="pres">
      <dgm:prSet presAssocID="{49FA63C3-0F37-4050-9B00-2CF17CF42726}" presName="Name0" presStyleCnt="0">
        <dgm:presLayoutVars>
          <dgm:chMax val="7"/>
          <dgm:dir/>
          <dgm:animLvl val="lvl"/>
          <dgm:resizeHandles val="exact"/>
        </dgm:presLayoutVars>
      </dgm:prSet>
      <dgm:spPr/>
    </dgm:pt>
    <dgm:pt modelId="{B8B0DAE0-A19D-419F-9EBA-EA701EC708EF}" type="pres">
      <dgm:prSet presAssocID="{F2964F71-1844-45CB-B1B0-F8D621D3B1D5}" presName="circle1" presStyleLbl="node1" presStyleIdx="0" presStyleCnt="4"/>
      <dgm:spPr>
        <a:solidFill>
          <a:srgbClr val="001A66"/>
        </a:solidFill>
      </dgm:spPr>
    </dgm:pt>
    <dgm:pt modelId="{CFFCAF58-B2B4-4385-8A7F-956005E91883}" type="pres">
      <dgm:prSet presAssocID="{F2964F71-1844-45CB-B1B0-F8D621D3B1D5}" presName="space" presStyleCnt="0"/>
      <dgm:spPr/>
    </dgm:pt>
    <dgm:pt modelId="{D1678229-5A3E-4DD0-879A-BEDD8E5DD406}" type="pres">
      <dgm:prSet presAssocID="{F2964F71-1844-45CB-B1B0-F8D621D3B1D5}" presName="rect1" presStyleLbl="alignAcc1" presStyleIdx="0" presStyleCnt="4"/>
      <dgm:spPr/>
    </dgm:pt>
    <dgm:pt modelId="{E812B2EC-A438-49A4-A6D1-4C6AB90227ED}" type="pres">
      <dgm:prSet presAssocID="{80CD2AA8-81EC-4F5E-AAE5-57DF14ABEA84}" presName="vertSpace2" presStyleLbl="node1" presStyleIdx="0" presStyleCnt="4"/>
      <dgm:spPr/>
    </dgm:pt>
    <dgm:pt modelId="{3E7C684E-8883-46E2-BAB5-F4F19760CB6C}" type="pres">
      <dgm:prSet presAssocID="{80CD2AA8-81EC-4F5E-AAE5-57DF14ABEA84}" presName="circle2" presStyleLbl="node1" presStyleIdx="1" presStyleCnt="4"/>
      <dgm:spPr>
        <a:solidFill>
          <a:srgbClr val="001A66"/>
        </a:solidFill>
      </dgm:spPr>
    </dgm:pt>
    <dgm:pt modelId="{16CCC18D-06A8-4A89-9EB1-C357A43BFD8A}" type="pres">
      <dgm:prSet presAssocID="{80CD2AA8-81EC-4F5E-AAE5-57DF14ABEA84}" presName="rect2" presStyleLbl="alignAcc1" presStyleIdx="1" presStyleCnt="4"/>
      <dgm:spPr/>
    </dgm:pt>
    <dgm:pt modelId="{558136CE-9C92-4B3E-A713-4558E43B8734}" type="pres">
      <dgm:prSet presAssocID="{C1FBCFBA-C2F0-49D5-9F27-086EE4742045}" presName="vertSpace3" presStyleLbl="node1" presStyleIdx="1" presStyleCnt="4"/>
      <dgm:spPr/>
    </dgm:pt>
    <dgm:pt modelId="{890A68D7-4231-4039-8622-DF3851BE462E}" type="pres">
      <dgm:prSet presAssocID="{C1FBCFBA-C2F0-49D5-9F27-086EE4742045}" presName="circle3" presStyleLbl="node1" presStyleIdx="2" presStyleCnt="4"/>
      <dgm:spPr>
        <a:solidFill>
          <a:srgbClr val="001A66"/>
        </a:solidFill>
      </dgm:spPr>
    </dgm:pt>
    <dgm:pt modelId="{0B374A74-D4EF-4181-9F95-D1A32C24AF8F}" type="pres">
      <dgm:prSet presAssocID="{C1FBCFBA-C2F0-49D5-9F27-086EE4742045}" presName="rect3" presStyleLbl="alignAcc1" presStyleIdx="2" presStyleCnt="4"/>
      <dgm:spPr/>
    </dgm:pt>
    <dgm:pt modelId="{D03AD968-51EF-4425-8456-07289A00CAC4}" type="pres">
      <dgm:prSet presAssocID="{B565AB05-B0D9-4369-AC44-878455FEFB69}" presName="vertSpace4" presStyleLbl="node1" presStyleIdx="2" presStyleCnt="4"/>
      <dgm:spPr/>
    </dgm:pt>
    <dgm:pt modelId="{9878A5CB-C170-4010-B5BD-5E243075125E}" type="pres">
      <dgm:prSet presAssocID="{B565AB05-B0D9-4369-AC44-878455FEFB69}" presName="circle4" presStyleLbl="node1" presStyleIdx="3" presStyleCnt="4"/>
      <dgm:spPr>
        <a:solidFill>
          <a:srgbClr val="001A66"/>
        </a:solidFill>
      </dgm:spPr>
    </dgm:pt>
    <dgm:pt modelId="{A7C04CDA-27FA-4C6A-B906-1F53E900632D}" type="pres">
      <dgm:prSet presAssocID="{B565AB05-B0D9-4369-AC44-878455FEFB69}" presName="rect4" presStyleLbl="alignAcc1" presStyleIdx="3" presStyleCnt="4"/>
      <dgm:spPr/>
    </dgm:pt>
    <dgm:pt modelId="{2162A09F-C71D-4950-A988-679E7972F921}" type="pres">
      <dgm:prSet presAssocID="{F2964F71-1844-45CB-B1B0-F8D621D3B1D5}" presName="rect1ParTxNoCh" presStyleLbl="alignAcc1" presStyleIdx="3" presStyleCnt="4">
        <dgm:presLayoutVars>
          <dgm:chMax val="1"/>
          <dgm:bulletEnabled val="1"/>
        </dgm:presLayoutVars>
      </dgm:prSet>
      <dgm:spPr/>
    </dgm:pt>
    <dgm:pt modelId="{10377BC6-F861-4F67-8136-50F2C406F212}" type="pres">
      <dgm:prSet presAssocID="{80CD2AA8-81EC-4F5E-AAE5-57DF14ABEA84}" presName="rect2ParTxNoCh" presStyleLbl="alignAcc1" presStyleIdx="3" presStyleCnt="4">
        <dgm:presLayoutVars>
          <dgm:chMax val="1"/>
          <dgm:bulletEnabled val="1"/>
        </dgm:presLayoutVars>
      </dgm:prSet>
      <dgm:spPr/>
    </dgm:pt>
    <dgm:pt modelId="{487E3834-9FC5-495C-AA0B-670D7330EEF2}" type="pres">
      <dgm:prSet presAssocID="{C1FBCFBA-C2F0-49D5-9F27-086EE4742045}" presName="rect3ParTxNoCh" presStyleLbl="alignAcc1" presStyleIdx="3" presStyleCnt="4">
        <dgm:presLayoutVars>
          <dgm:chMax val="1"/>
          <dgm:bulletEnabled val="1"/>
        </dgm:presLayoutVars>
      </dgm:prSet>
      <dgm:spPr/>
    </dgm:pt>
    <dgm:pt modelId="{CA92AADD-2634-41EC-BE9E-F86F854BCED6}" type="pres">
      <dgm:prSet presAssocID="{B565AB05-B0D9-4369-AC44-878455FEFB69}" presName="rect4ParTxNoCh" presStyleLbl="alignAcc1" presStyleIdx="3" presStyleCnt="4">
        <dgm:presLayoutVars>
          <dgm:chMax val="1"/>
          <dgm:bulletEnabled val="1"/>
        </dgm:presLayoutVars>
      </dgm:prSet>
      <dgm:spPr/>
    </dgm:pt>
  </dgm:ptLst>
  <dgm:cxnLst>
    <dgm:cxn modelId="{0245CB02-B766-4A7A-80C4-A48AB07E78E3}" srcId="{49FA63C3-0F37-4050-9B00-2CF17CF42726}" destId="{B565AB05-B0D9-4369-AC44-878455FEFB69}" srcOrd="3" destOrd="0" parTransId="{933DD709-7322-4DA9-B8F3-A7E8F162A418}" sibTransId="{7BE8B420-917E-409C-91C0-8F539F9C643C}"/>
    <dgm:cxn modelId="{2A21D011-0830-40C8-B2DF-F5070916852F}" type="presOf" srcId="{F2964F71-1844-45CB-B1B0-F8D621D3B1D5}" destId="{2162A09F-C71D-4950-A988-679E7972F921}" srcOrd="1" destOrd="0" presId="urn:microsoft.com/office/officeart/2005/8/layout/target3"/>
    <dgm:cxn modelId="{85A7AE60-CE81-4478-8C92-E991693305BB}" type="presOf" srcId="{C1FBCFBA-C2F0-49D5-9F27-086EE4742045}" destId="{0B374A74-D4EF-4181-9F95-D1A32C24AF8F}" srcOrd="0" destOrd="0" presId="urn:microsoft.com/office/officeart/2005/8/layout/target3"/>
    <dgm:cxn modelId="{0CD8856A-2EDD-4545-BA69-234B706BEBDE}" type="presOf" srcId="{80CD2AA8-81EC-4F5E-AAE5-57DF14ABEA84}" destId="{10377BC6-F861-4F67-8136-50F2C406F212}" srcOrd="1" destOrd="0" presId="urn:microsoft.com/office/officeart/2005/8/layout/target3"/>
    <dgm:cxn modelId="{E957AF76-01FB-4F58-ADA7-48AEB052A56B}" type="presOf" srcId="{B565AB05-B0D9-4369-AC44-878455FEFB69}" destId="{A7C04CDA-27FA-4C6A-B906-1F53E900632D}" srcOrd="0" destOrd="0" presId="urn:microsoft.com/office/officeart/2005/8/layout/target3"/>
    <dgm:cxn modelId="{6FAA737D-0265-4A84-A291-C0FA145C1145}" srcId="{49FA63C3-0F37-4050-9B00-2CF17CF42726}" destId="{F2964F71-1844-45CB-B1B0-F8D621D3B1D5}" srcOrd="0" destOrd="0" parTransId="{931DFE5A-0B4A-462C-986B-1630DECA2E42}" sibTransId="{51A2798C-52E1-4B2B-A183-E490DEC86AA5}"/>
    <dgm:cxn modelId="{5FCD1D80-AC33-4A2D-B3F4-1A0DC24B739A}" type="presOf" srcId="{49FA63C3-0F37-4050-9B00-2CF17CF42726}" destId="{1778E54F-D9AA-4BF6-9080-A8D0F43C17E0}" srcOrd="0" destOrd="0" presId="urn:microsoft.com/office/officeart/2005/8/layout/target3"/>
    <dgm:cxn modelId="{B4DC4690-B26A-41C1-B245-B0D7FEA8D57D}" srcId="{49FA63C3-0F37-4050-9B00-2CF17CF42726}" destId="{C1FBCFBA-C2F0-49D5-9F27-086EE4742045}" srcOrd="2" destOrd="0" parTransId="{0ECDC8E3-2810-4119-8C27-3C74EAB5B71D}" sibTransId="{94F01169-D7FB-44DF-BAF1-421E09F856C9}"/>
    <dgm:cxn modelId="{11E7DBA0-A7E4-4ECF-9EA4-0E84692F4E42}" type="presOf" srcId="{80CD2AA8-81EC-4F5E-AAE5-57DF14ABEA84}" destId="{16CCC18D-06A8-4A89-9EB1-C357A43BFD8A}" srcOrd="0" destOrd="0" presId="urn:microsoft.com/office/officeart/2005/8/layout/target3"/>
    <dgm:cxn modelId="{D657C7AB-8259-41DE-AC1E-7535F03CD1A6}" srcId="{49FA63C3-0F37-4050-9B00-2CF17CF42726}" destId="{80CD2AA8-81EC-4F5E-AAE5-57DF14ABEA84}" srcOrd="1" destOrd="0" parTransId="{ADD5E04C-EEE8-4E2B-A4DA-32FF516245A5}" sibTransId="{4AEFDE0A-0117-4D2D-A945-968CD0CE08C1}"/>
    <dgm:cxn modelId="{E01723D3-6B3F-45C4-A9B4-5BC39A22BB81}" type="presOf" srcId="{C1FBCFBA-C2F0-49D5-9F27-086EE4742045}" destId="{487E3834-9FC5-495C-AA0B-670D7330EEF2}" srcOrd="1" destOrd="0" presId="urn:microsoft.com/office/officeart/2005/8/layout/target3"/>
    <dgm:cxn modelId="{10C0A4F0-6CC1-4717-B333-78F7FAFA7C42}" type="presOf" srcId="{B565AB05-B0D9-4369-AC44-878455FEFB69}" destId="{CA92AADD-2634-41EC-BE9E-F86F854BCED6}" srcOrd="1" destOrd="0" presId="urn:microsoft.com/office/officeart/2005/8/layout/target3"/>
    <dgm:cxn modelId="{489FCFF0-4837-4459-86CE-F287FE77977A}" type="presOf" srcId="{F2964F71-1844-45CB-B1B0-F8D621D3B1D5}" destId="{D1678229-5A3E-4DD0-879A-BEDD8E5DD406}" srcOrd="0" destOrd="0" presId="urn:microsoft.com/office/officeart/2005/8/layout/target3"/>
    <dgm:cxn modelId="{283AF5BF-0787-4FAD-81BB-D51330F20387}" type="presParOf" srcId="{1778E54F-D9AA-4BF6-9080-A8D0F43C17E0}" destId="{B8B0DAE0-A19D-419F-9EBA-EA701EC708EF}" srcOrd="0" destOrd="0" presId="urn:microsoft.com/office/officeart/2005/8/layout/target3"/>
    <dgm:cxn modelId="{78954202-6644-476C-AC9A-0A043DE006D4}" type="presParOf" srcId="{1778E54F-D9AA-4BF6-9080-A8D0F43C17E0}" destId="{CFFCAF58-B2B4-4385-8A7F-956005E91883}" srcOrd="1" destOrd="0" presId="urn:microsoft.com/office/officeart/2005/8/layout/target3"/>
    <dgm:cxn modelId="{85F7FCBA-3B2C-4379-B06D-CD553251D3BD}" type="presParOf" srcId="{1778E54F-D9AA-4BF6-9080-A8D0F43C17E0}" destId="{D1678229-5A3E-4DD0-879A-BEDD8E5DD406}" srcOrd="2" destOrd="0" presId="urn:microsoft.com/office/officeart/2005/8/layout/target3"/>
    <dgm:cxn modelId="{14742CD3-529C-456C-87F8-A357B39526C3}" type="presParOf" srcId="{1778E54F-D9AA-4BF6-9080-A8D0F43C17E0}" destId="{E812B2EC-A438-49A4-A6D1-4C6AB90227ED}" srcOrd="3" destOrd="0" presId="urn:microsoft.com/office/officeart/2005/8/layout/target3"/>
    <dgm:cxn modelId="{342F1DEA-8C0A-4CD1-A24E-19906F66E7B8}" type="presParOf" srcId="{1778E54F-D9AA-4BF6-9080-A8D0F43C17E0}" destId="{3E7C684E-8883-46E2-BAB5-F4F19760CB6C}" srcOrd="4" destOrd="0" presId="urn:microsoft.com/office/officeart/2005/8/layout/target3"/>
    <dgm:cxn modelId="{4BA9E4E7-F9C8-4DF0-9138-5863F405D21A}" type="presParOf" srcId="{1778E54F-D9AA-4BF6-9080-A8D0F43C17E0}" destId="{16CCC18D-06A8-4A89-9EB1-C357A43BFD8A}" srcOrd="5" destOrd="0" presId="urn:microsoft.com/office/officeart/2005/8/layout/target3"/>
    <dgm:cxn modelId="{2CB54AEC-E124-426F-8F63-9A0024347653}" type="presParOf" srcId="{1778E54F-D9AA-4BF6-9080-A8D0F43C17E0}" destId="{558136CE-9C92-4B3E-A713-4558E43B8734}" srcOrd="6" destOrd="0" presId="urn:microsoft.com/office/officeart/2005/8/layout/target3"/>
    <dgm:cxn modelId="{B8A31DC9-36BD-40D7-9A5E-EFA233859A08}" type="presParOf" srcId="{1778E54F-D9AA-4BF6-9080-A8D0F43C17E0}" destId="{890A68D7-4231-4039-8622-DF3851BE462E}" srcOrd="7" destOrd="0" presId="urn:microsoft.com/office/officeart/2005/8/layout/target3"/>
    <dgm:cxn modelId="{CA55283C-2A72-4B20-A749-DD0737DE5408}" type="presParOf" srcId="{1778E54F-D9AA-4BF6-9080-A8D0F43C17E0}" destId="{0B374A74-D4EF-4181-9F95-D1A32C24AF8F}" srcOrd="8" destOrd="0" presId="urn:microsoft.com/office/officeart/2005/8/layout/target3"/>
    <dgm:cxn modelId="{92A11E9F-2B15-4B06-B025-B7C7D8CDE8B3}" type="presParOf" srcId="{1778E54F-D9AA-4BF6-9080-A8D0F43C17E0}" destId="{D03AD968-51EF-4425-8456-07289A00CAC4}" srcOrd="9" destOrd="0" presId="urn:microsoft.com/office/officeart/2005/8/layout/target3"/>
    <dgm:cxn modelId="{1C3A4616-C346-428F-8F85-B5084C097C2C}" type="presParOf" srcId="{1778E54F-D9AA-4BF6-9080-A8D0F43C17E0}" destId="{9878A5CB-C170-4010-B5BD-5E243075125E}" srcOrd="10" destOrd="0" presId="urn:microsoft.com/office/officeart/2005/8/layout/target3"/>
    <dgm:cxn modelId="{4183B2F2-FA30-4246-ADB9-73C0C3ED6A5C}" type="presParOf" srcId="{1778E54F-D9AA-4BF6-9080-A8D0F43C17E0}" destId="{A7C04CDA-27FA-4C6A-B906-1F53E900632D}" srcOrd="11" destOrd="0" presId="urn:microsoft.com/office/officeart/2005/8/layout/target3"/>
    <dgm:cxn modelId="{024FCD23-6537-4348-8F68-315B81CFD724}" type="presParOf" srcId="{1778E54F-D9AA-4BF6-9080-A8D0F43C17E0}" destId="{2162A09F-C71D-4950-A988-679E7972F921}" srcOrd="12" destOrd="0" presId="urn:microsoft.com/office/officeart/2005/8/layout/target3"/>
    <dgm:cxn modelId="{0779276C-4788-44B0-8DDC-699CA9D70B25}" type="presParOf" srcId="{1778E54F-D9AA-4BF6-9080-A8D0F43C17E0}" destId="{10377BC6-F861-4F67-8136-50F2C406F212}" srcOrd="13" destOrd="0" presId="urn:microsoft.com/office/officeart/2005/8/layout/target3"/>
    <dgm:cxn modelId="{50ED05E9-836D-4725-B515-FDE88B9AA503}" type="presParOf" srcId="{1778E54F-D9AA-4BF6-9080-A8D0F43C17E0}" destId="{487E3834-9FC5-495C-AA0B-670D7330EEF2}" srcOrd="14" destOrd="0" presId="urn:microsoft.com/office/officeart/2005/8/layout/target3"/>
    <dgm:cxn modelId="{489E8697-A9B0-4975-A91E-E69E7061F543}" type="presParOf" srcId="{1778E54F-D9AA-4BF6-9080-A8D0F43C17E0}" destId="{CA92AADD-2634-41EC-BE9E-F86F854BCED6}" srcOrd="15" destOrd="0" presId="urn:microsoft.com/office/officeart/2005/8/layout/targe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6524F1-B3D9-4DCE-A331-53759CEA1E0C}"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IN"/>
        </a:p>
      </dgm:t>
    </dgm:pt>
    <dgm:pt modelId="{2031AA20-6D45-4DF6-910F-3B911A000EC7}">
      <dgm:prSet phldrT="[Text]"/>
      <dgm:spPr>
        <a:solidFill>
          <a:srgbClr val="001A66"/>
        </a:solidFill>
      </dgm:spPr>
      <dgm:t>
        <a:bodyPr/>
        <a:lstStyle/>
        <a:p>
          <a:r>
            <a:rPr lang="en-IN" dirty="0">
              <a:latin typeface="Ubuntu" panose="020B0504030602030204" pitchFamily="34" charset="0"/>
            </a:rPr>
            <a:t>Input</a:t>
          </a:r>
        </a:p>
      </dgm:t>
    </dgm:pt>
    <dgm:pt modelId="{7B542F91-4E4E-400D-B802-7FA1D82F0E8F}" type="parTrans" cxnId="{DD12734D-9110-487C-A4DE-54E739661727}">
      <dgm:prSet/>
      <dgm:spPr/>
      <dgm:t>
        <a:bodyPr/>
        <a:lstStyle/>
        <a:p>
          <a:endParaRPr lang="en-IN">
            <a:latin typeface="Ubuntu" panose="020B0504030602030204" pitchFamily="34" charset="0"/>
          </a:endParaRPr>
        </a:p>
      </dgm:t>
    </dgm:pt>
    <dgm:pt modelId="{A1CA46A7-3538-467C-8D07-298704497DB7}" type="sibTrans" cxnId="{DD12734D-9110-487C-A4DE-54E739661727}">
      <dgm:prSet/>
      <dgm:spPr/>
      <dgm:t>
        <a:bodyPr/>
        <a:lstStyle/>
        <a:p>
          <a:endParaRPr lang="en-IN">
            <a:latin typeface="Ubuntu" panose="020B0504030602030204" pitchFamily="34" charset="0"/>
          </a:endParaRPr>
        </a:p>
      </dgm:t>
    </dgm:pt>
    <dgm:pt modelId="{53DD6524-B0B1-46ED-8086-56E52FD969FE}">
      <dgm:prSet phldrT="[Text]" custT="1"/>
      <dgm:spPr>
        <a:ln>
          <a:solidFill>
            <a:srgbClr val="005492">
              <a:alpha val="90000"/>
            </a:srgbClr>
          </a:solidFill>
        </a:ln>
      </dgm:spPr>
      <dgm:t>
        <a:bodyPr/>
        <a:lstStyle/>
        <a:p>
          <a:pPr algn="l"/>
          <a:r>
            <a:rPr lang="en-IN" sz="1400" dirty="0">
              <a:latin typeface="Ubuntu" panose="020B0504030602030204" pitchFamily="34" charset="0"/>
            </a:rPr>
            <a:t>Upload Data</a:t>
          </a:r>
        </a:p>
      </dgm:t>
    </dgm:pt>
    <dgm:pt modelId="{7B80D936-F152-492D-8121-688042C3FD91}" type="parTrans" cxnId="{74C347BE-7214-4B15-92B2-F9E6A559DBDD}">
      <dgm:prSet/>
      <dgm:spPr/>
      <dgm:t>
        <a:bodyPr/>
        <a:lstStyle/>
        <a:p>
          <a:endParaRPr lang="en-IN">
            <a:latin typeface="Ubuntu" panose="020B0504030602030204" pitchFamily="34" charset="0"/>
          </a:endParaRPr>
        </a:p>
      </dgm:t>
    </dgm:pt>
    <dgm:pt modelId="{F35AB0C4-736A-415D-8211-9C069C267AF3}" type="sibTrans" cxnId="{74C347BE-7214-4B15-92B2-F9E6A559DBDD}">
      <dgm:prSet/>
      <dgm:spPr/>
      <dgm:t>
        <a:bodyPr/>
        <a:lstStyle/>
        <a:p>
          <a:endParaRPr lang="en-IN">
            <a:latin typeface="Ubuntu" panose="020B0504030602030204" pitchFamily="34" charset="0"/>
          </a:endParaRPr>
        </a:p>
      </dgm:t>
    </dgm:pt>
    <dgm:pt modelId="{71E63EA8-8425-4FD3-AF9E-D296FE55BEB5}">
      <dgm:prSet phldrT="[Text]" custT="1"/>
      <dgm:spPr>
        <a:ln>
          <a:solidFill>
            <a:srgbClr val="005492">
              <a:alpha val="90000"/>
            </a:srgbClr>
          </a:solidFill>
        </a:ln>
      </dgm:spPr>
      <dgm:t>
        <a:bodyPr/>
        <a:lstStyle/>
        <a:p>
          <a:pPr algn="l"/>
          <a:endParaRPr lang="en-IN" sz="1400" dirty="0">
            <a:latin typeface="Ubuntu" panose="020B0504030602030204" pitchFamily="34" charset="0"/>
          </a:endParaRPr>
        </a:p>
      </dgm:t>
    </dgm:pt>
    <dgm:pt modelId="{8A5714EC-C35C-4F39-80FB-B00BD859F500}" type="parTrans" cxnId="{B1801756-EAAB-4694-A149-22982D3FAB67}">
      <dgm:prSet/>
      <dgm:spPr/>
      <dgm:t>
        <a:bodyPr/>
        <a:lstStyle/>
        <a:p>
          <a:endParaRPr lang="en-IN">
            <a:latin typeface="Ubuntu" panose="020B0504030602030204" pitchFamily="34" charset="0"/>
          </a:endParaRPr>
        </a:p>
      </dgm:t>
    </dgm:pt>
    <dgm:pt modelId="{D2DAA30F-5AE5-48A9-9CC0-B12138D15689}" type="sibTrans" cxnId="{B1801756-EAAB-4694-A149-22982D3FAB67}">
      <dgm:prSet/>
      <dgm:spPr/>
      <dgm:t>
        <a:bodyPr/>
        <a:lstStyle/>
        <a:p>
          <a:endParaRPr lang="en-IN">
            <a:latin typeface="Ubuntu" panose="020B0504030602030204" pitchFamily="34" charset="0"/>
          </a:endParaRPr>
        </a:p>
      </dgm:t>
    </dgm:pt>
    <dgm:pt modelId="{02F30E60-3C65-42E2-9FF3-BB574A781C90}">
      <dgm:prSet phldrT="[Text]"/>
      <dgm:spPr>
        <a:solidFill>
          <a:srgbClr val="001A66"/>
        </a:solidFill>
      </dgm:spPr>
      <dgm:t>
        <a:bodyPr/>
        <a:lstStyle/>
        <a:p>
          <a:r>
            <a:rPr lang="en-IN" dirty="0">
              <a:latin typeface="Ubuntu" panose="020B0504030602030204" pitchFamily="34" charset="0"/>
            </a:rPr>
            <a:t>Compute Score</a:t>
          </a:r>
        </a:p>
      </dgm:t>
    </dgm:pt>
    <dgm:pt modelId="{9F0503C4-9BFA-468C-8A6E-6BB11E6C38ED}" type="parTrans" cxnId="{55FF69B1-A3A7-409E-ABF1-3650013228BE}">
      <dgm:prSet/>
      <dgm:spPr/>
      <dgm:t>
        <a:bodyPr/>
        <a:lstStyle/>
        <a:p>
          <a:endParaRPr lang="en-IN">
            <a:latin typeface="Ubuntu" panose="020B0504030602030204" pitchFamily="34" charset="0"/>
          </a:endParaRPr>
        </a:p>
      </dgm:t>
    </dgm:pt>
    <dgm:pt modelId="{83C755F8-0BE1-4E8A-BE4B-7D749CEAE218}" type="sibTrans" cxnId="{55FF69B1-A3A7-409E-ABF1-3650013228BE}">
      <dgm:prSet/>
      <dgm:spPr/>
      <dgm:t>
        <a:bodyPr/>
        <a:lstStyle/>
        <a:p>
          <a:endParaRPr lang="en-IN">
            <a:latin typeface="Ubuntu" panose="020B0504030602030204" pitchFamily="34" charset="0"/>
          </a:endParaRPr>
        </a:p>
      </dgm:t>
    </dgm:pt>
    <dgm:pt modelId="{2043CDDF-E732-4A7B-8EFF-266503A4F7DF}">
      <dgm:prSet phldrT="[Text]" custT="1"/>
      <dgm:spPr>
        <a:ln>
          <a:solidFill>
            <a:srgbClr val="005492">
              <a:alpha val="90000"/>
            </a:srgbClr>
          </a:solidFill>
        </a:ln>
      </dgm:spPr>
      <dgm:t>
        <a:bodyPr/>
        <a:lstStyle/>
        <a:p>
          <a:pPr algn="l"/>
          <a:r>
            <a:rPr lang="en-IN" sz="1400" dirty="0">
              <a:latin typeface="Ubuntu" panose="020B0504030602030204" pitchFamily="34" charset="0"/>
            </a:rPr>
            <a:t>Algorithm shall compute score basis multiple data points</a:t>
          </a:r>
        </a:p>
      </dgm:t>
    </dgm:pt>
    <dgm:pt modelId="{617F5CDE-E728-484C-9807-69D27EB3514F}" type="parTrans" cxnId="{09C2D9F7-91EA-4379-87BA-65CBABB0ECFF}">
      <dgm:prSet/>
      <dgm:spPr/>
      <dgm:t>
        <a:bodyPr/>
        <a:lstStyle/>
        <a:p>
          <a:endParaRPr lang="en-IN">
            <a:latin typeface="Ubuntu" panose="020B0504030602030204" pitchFamily="34" charset="0"/>
          </a:endParaRPr>
        </a:p>
      </dgm:t>
    </dgm:pt>
    <dgm:pt modelId="{002B419C-C47A-48E7-9382-3ABD50456C97}" type="sibTrans" cxnId="{09C2D9F7-91EA-4379-87BA-65CBABB0ECFF}">
      <dgm:prSet/>
      <dgm:spPr/>
      <dgm:t>
        <a:bodyPr/>
        <a:lstStyle/>
        <a:p>
          <a:endParaRPr lang="en-IN">
            <a:latin typeface="Ubuntu" panose="020B0504030602030204" pitchFamily="34" charset="0"/>
          </a:endParaRPr>
        </a:p>
      </dgm:t>
    </dgm:pt>
    <dgm:pt modelId="{CFC242D7-3293-4C56-9579-B7EEDC6E195C}">
      <dgm:prSet phldrT="[Text]"/>
      <dgm:spPr>
        <a:solidFill>
          <a:srgbClr val="001A66"/>
        </a:solidFill>
      </dgm:spPr>
      <dgm:t>
        <a:bodyPr/>
        <a:lstStyle/>
        <a:p>
          <a:r>
            <a:rPr lang="en-IN" dirty="0">
              <a:latin typeface="Ubuntu" panose="020B0504030602030204" pitchFamily="34" charset="0"/>
            </a:rPr>
            <a:t>Output</a:t>
          </a:r>
        </a:p>
      </dgm:t>
    </dgm:pt>
    <dgm:pt modelId="{307EB255-051D-44D2-90D8-DB4EC8E0796F}" type="parTrans" cxnId="{4E1FDF14-5F92-4B84-841A-B6E453E55415}">
      <dgm:prSet/>
      <dgm:spPr/>
      <dgm:t>
        <a:bodyPr/>
        <a:lstStyle/>
        <a:p>
          <a:endParaRPr lang="en-IN">
            <a:latin typeface="Ubuntu" panose="020B0504030602030204" pitchFamily="34" charset="0"/>
          </a:endParaRPr>
        </a:p>
      </dgm:t>
    </dgm:pt>
    <dgm:pt modelId="{41BFEEC9-19CE-4AA3-8117-A6E694FCEFD7}" type="sibTrans" cxnId="{4E1FDF14-5F92-4B84-841A-B6E453E55415}">
      <dgm:prSet/>
      <dgm:spPr/>
      <dgm:t>
        <a:bodyPr/>
        <a:lstStyle/>
        <a:p>
          <a:endParaRPr lang="en-IN">
            <a:latin typeface="Ubuntu" panose="020B0504030602030204" pitchFamily="34" charset="0"/>
          </a:endParaRPr>
        </a:p>
      </dgm:t>
    </dgm:pt>
    <dgm:pt modelId="{C9320729-493A-4898-9F2A-7FFAA0C45BCA}">
      <dgm:prSet phldrT="[Text]" custT="1"/>
      <dgm:spPr>
        <a:ln>
          <a:solidFill>
            <a:srgbClr val="005492">
              <a:alpha val="90000"/>
            </a:srgbClr>
          </a:solidFill>
        </a:ln>
      </dgm:spPr>
      <dgm:t>
        <a:bodyPr/>
        <a:lstStyle/>
        <a:p>
          <a:pPr algn="l"/>
          <a:r>
            <a:rPr lang="en-IN" sz="1400" dirty="0">
              <a:latin typeface="Ubuntu" panose="020B0504030602030204" pitchFamily="34" charset="0"/>
            </a:rPr>
            <a:t>Basis Risk score generated dashboard can be prepared</a:t>
          </a:r>
        </a:p>
      </dgm:t>
    </dgm:pt>
    <dgm:pt modelId="{759B379F-4F17-4D54-BF8D-7667F3BF5BDE}" type="parTrans" cxnId="{EB2504B8-6986-4A9F-BB15-C5621E8EB0AA}">
      <dgm:prSet/>
      <dgm:spPr/>
      <dgm:t>
        <a:bodyPr/>
        <a:lstStyle/>
        <a:p>
          <a:endParaRPr lang="en-IN">
            <a:latin typeface="Ubuntu" panose="020B0504030602030204" pitchFamily="34" charset="0"/>
          </a:endParaRPr>
        </a:p>
      </dgm:t>
    </dgm:pt>
    <dgm:pt modelId="{F66514D1-E907-4B55-9964-432C0B94BBD9}" type="sibTrans" cxnId="{EB2504B8-6986-4A9F-BB15-C5621E8EB0AA}">
      <dgm:prSet/>
      <dgm:spPr/>
      <dgm:t>
        <a:bodyPr/>
        <a:lstStyle/>
        <a:p>
          <a:endParaRPr lang="en-IN">
            <a:latin typeface="Ubuntu" panose="020B0504030602030204" pitchFamily="34" charset="0"/>
          </a:endParaRPr>
        </a:p>
      </dgm:t>
    </dgm:pt>
    <dgm:pt modelId="{47F74D71-C7E3-40BE-A319-2F7894F96BC1}" type="pres">
      <dgm:prSet presAssocID="{0D6524F1-B3D9-4DCE-A331-53759CEA1E0C}" presName="theList" presStyleCnt="0">
        <dgm:presLayoutVars>
          <dgm:dir/>
          <dgm:animLvl val="lvl"/>
          <dgm:resizeHandles val="exact"/>
        </dgm:presLayoutVars>
      </dgm:prSet>
      <dgm:spPr/>
    </dgm:pt>
    <dgm:pt modelId="{9A8F7C53-5ABB-4724-8CAF-8C55F90351E7}" type="pres">
      <dgm:prSet presAssocID="{2031AA20-6D45-4DF6-910F-3B911A000EC7}" presName="compNode" presStyleCnt="0"/>
      <dgm:spPr/>
    </dgm:pt>
    <dgm:pt modelId="{EB580578-BD97-4554-9F93-698B6E4708CD}" type="pres">
      <dgm:prSet presAssocID="{2031AA20-6D45-4DF6-910F-3B911A000EC7}" presName="noGeometry" presStyleCnt="0"/>
      <dgm:spPr/>
    </dgm:pt>
    <dgm:pt modelId="{891DBEB2-6FFE-4CFE-81FF-D28F23AE1FD0}" type="pres">
      <dgm:prSet presAssocID="{2031AA20-6D45-4DF6-910F-3B911A000EC7}" presName="childTextVisible" presStyleLbl="bgAccFollowNode1" presStyleIdx="0" presStyleCnt="3">
        <dgm:presLayoutVars>
          <dgm:bulletEnabled val="1"/>
        </dgm:presLayoutVars>
      </dgm:prSet>
      <dgm:spPr/>
    </dgm:pt>
    <dgm:pt modelId="{EE5C87CF-C2F0-41D3-B10F-5FF1682BE3A1}" type="pres">
      <dgm:prSet presAssocID="{2031AA20-6D45-4DF6-910F-3B911A000EC7}" presName="childTextHidden" presStyleLbl="bgAccFollowNode1" presStyleIdx="0" presStyleCnt="3"/>
      <dgm:spPr/>
    </dgm:pt>
    <dgm:pt modelId="{BB68BCA9-3D53-40A1-A58D-6C65B918993E}" type="pres">
      <dgm:prSet presAssocID="{2031AA20-6D45-4DF6-910F-3B911A000EC7}" presName="parentText" presStyleLbl="node1" presStyleIdx="0" presStyleCnt="3">
        <dgm:presLayoutVars>
          <dgm:chMax val="1"/>
          <dgm:bulletEnabled val="1"/>
        </dgm:presLayoutVars>
      </dgm:prSet>
      <dgm:spPr/>
    </dgm:pt>
    <dgm:pt modelId="{2E0626F0-BF81-437F-B993-5AAAEBF14A66}" type="pres">
      <dgm:prSet presAssocID="{2031AA20-6D45-4DF6-910F-3B911A000EC7}" presName="aSpace" presStyleCnt="0"/>
      <dgm:spPr/>
    </dgm:pt>
    <dgm:pt modelId="{A90D9D3A-07F3-45AD-91B0-5FD89DFC8E86}" type="pres">
      <dgm:prSet presAssocID="{02F30E60-3C65-42E2-9FF3-BB574A781C90}" presName="compNode" presStyleCnt="0"/>
      <dgm:spPr/>
    </dgm:pt>
    <dgm:pt modelId="{4FD7D4F7-A8E7-4C16-81C5-C093F13CFD02}" type="pres">
      <dgm:prSet presAssocID="{02F30E60-3C65-42E2-9FF3-BB574A781C90}" presName="noGeometry" presStyleCnt="0"/>
      <dgm:spPr/>
    </dgm:pt>
    <dgm:pt modelId="{FF92135A-7B38-42DF-BAF5-E1869FBF27C1}" type="pres">
      <dgm:prSet presAssocID="{02F30E60-3C65-42E2-9FF3-BB574A781C90}" presName="childTextVisible" presStyleLbl="bgAccFollowNode1" presStyleIdx="1" presStyleCnt="3">
        <dgm:presLayoutVars>
          <dgm:bulletEnabled val="1"/>
        </dgm:presLayoutVars>
      </dgm:prSet>
      <dgm:spPr/>
    </dgm:pt>
    <dgm:pt modelId="{E2C7BB05-26D4-4EDB-A006-B0BAC71F29C5}" type="pres">
      <dgm:prSet presAssocID="{02F30E60-3C65-42E2-9FF3-BB574A781C90}" presName="childTextHidden" presStyleLbl="bgAccFollowNode1" presStyleIdx="1" presStyleCnt="3"/>
      <dgm:spPr/>
    </dgm:pt>
    <dgm:pt modelId="{8327AF84-D03E-4291-823E-AB0B45F0BE35}" type="pres">
      <dgm:prSet presAssocID="{02F30E60-3C65-42E2-9FF3-BB574A781C90}" presName="parentText" presStyleLbl="node1" presStyleIdx="1" presStyleCnt="3">
        <dgm:presLayoutVars>
          <dgm:chMax val="1"/>
          <dgm:bulletEnabled val="1"/>
        </dgm:presLayoutVars>
      </dgm:prSet>
      <dgm:spPr/>
    </dgm:pt>
    <dgm:pt modelId="{30EA1440-39F5-44F4-951E-152A3167F18C}" type="pres">
      <dgm:prSet presAssocID="{02F30E60-3C65-42E2-9FF3-BB574A781C90}" presName="aSpace" presStyleCnt="0"/>
      <dgm:spPr/>
    </dgm:pt>
    <dgm:pt modelId="{B4C72C1D-8EB4-445B-97A6-86A289A21941}" type="pres">
      <dgm:prSet presAssocID="{CFC242D7-3293-4C56-9579-B7EEDC6E195C}" presName="compNode" presStyleCnt="0"/>
      <dgm:spPr/>
    </dgm:pt>
    <dgm:pt modelId="{F68DF842-2A2D-44AC-B116-CC1B40C61C83}" type="pres">
      <dgm:prSet presAssocID="{CFC242D7-3293-4C56-9579-B7EEDC6E195C}" presName="noGeometry" presStyleCnt="0"/>
      <dgm:spPr/>
    </dgm:pt>
    <dgm:pt modelId="{22D3B224-3D83-4E03-84F0-6B61F950C1FF}" type="pres">
      <dgm:prSet presAssocID="{CFC242D7-3293-4C56-9579-B7EEDC6E195C}" presName="childTextVisible" presStyleLbl="bgAccFollowNode1" presStyleIdx="2" presStyleCnt="3">
        <dgm:presLayoutVars>
          <dgm:bulletEnabled val="1"/>
        </dgm:presLayoutVars>
      </dgm:prSet>
      <dgm:spPr/>
    </dgm:pt>
    <dgm:pt modelId="{4E6E3BD2-3699-439D-BC6E-8B0F84EE3CCC}" type="pres">
      <dgm:prSet presAssocID="{CFC242D7-3293-4C56-9579-B7EEDC6E195C}" presName="childTextHidden" presStyleLbl="bgAccFollowNode1" presStyleIdx="2" presStyleCnt="3"/>
      <dgm:spPr/>
    </dgm:pt>
    <dgm:pt modelId="{6D955722-3292-4198-AFFA-D764895B3EC5}" type="pres">
      <dgm:prSet presAssocID="{CFC242D7-3293-4C56-9579-B7EEDC6E195C}" presName="parentText" presStyleLbl="node1" presStyleIdx="2" presStyleCnt="3">
        <dgm:presLayoutVars>
          <dgm:chMax val="1"/>
          <dgm:bulletEnabled val="1"/>
        </dgm:presLayoutVars>
      </dgm:prSet>
      <dgm:spPr/>
    </dgm:pt>
  </dgm:ptLst>
  <dgm:cxnLst>
    <dgm:cxn modelId="{31F87412-0DF0-4B48-9A3C-7AAEFCAA762F}" type="presOf" srcId="{53DD6524-B0B1-46ED-8086-56E52FD969FE}" destId="{891DBEB2-6FFE-4CFE-81FF-D28F23AE1FD0}" srcOrd="0" destOrd="0" presId="urn:microsoft.com/office/officeart/2005/8/layout/hProcess6"/>
    <dgm:cxn modelId="{4E1FDF14-5F92-4B84-841A-B6E453E55415}" srcId="{0D6524F1-B3D9-4DCE-A331-53759CEA1E0C}" destId="{CFC242D7-3293-4C56-9579-B7EEDC6E195C}" srcOrd="2" destOrd="0" parTransId="{307EB255-051D-44D2-90D8-DB4EC8E0796F}" sibTransId="{41BFEEC9-19CE-4AA3-8117-A6E694FCEFD7}"/>
    <dgm:cxn modelId="{CBC3CE2E-47FA-4AB3-B90A-2A65A573B7D5}" type="presOf" srcId="{02F30E60-3C65-42E2-9FF3-BB574A781C90}" destId="{8327AF84-D03E-4291-823E-AB0B45F0BE35}" srcOrd="0" destOrd="0" presId="urn:microsoft.com/office/officeart/2005/8/layout/hProcess6"/>
    <dgm:cxn modelId="{306BDF3C-570C-4E04-967D-10A93FEB70FE}" type="presOf" srcId="{71E63EA8-8425-4FD3-AF9E-D296FE55BEB5}" destId="{EE5C87CF-C2F0-41D3-B10F-5FF1682BE3A1}" srcOrd="1" destOrd="1" presId="urn:microsoft.com/office/officeart/2005/8/layout/hProcess6"/>
    <dgm:cxn modelId="{DD12734D-9110-487C-A4DE-54E739661727}" srcId="{0D6524F1-B3D9-4DCE-A331-53759CEA1E0C}" destId="{2031AA20-6D45-4DF6-910F-3B911A000EC7}" srcOrd="0" destOrd="0" parTransId="{7B542F91-4E4E-400D-B802-7FA1D82F0E8F}" sibTransId="{A1CA46A7-3538-467C-8D07-298704497DB7}"/>
    <dgm:cxn modelId="{79B13954-A4EC-4CDE-9ADC-9FC0B941146D}" type="presOf" srcId="{C9320729-493A-4898-9F2A-7FFAA0C45BCA}" destId="{22D3B224-3D83-4E03-84F0-6B61F950C1FF}" srcOrd="0" destOrd="0" presId="urn:microsoft.com/office/officeart/2005/8/layout/hProcess6"/>
    <dgm:cxn modelId="{F8903A55-9A9C-434D-B272-F409155953CA}" type="presOf" srcId="{2043CDDF-E732-4A7B-8EFF-266503A4F7DF}" destId="{E2C7BB05-26D4-4EDB-A006-B0BAC71F29C5}" srcOrd="1" destOrd="0" presId="urn:microsoft.com/office/officeart/2005/8/layout/hProcess6"/>
    <dgm:cxn modelId="{B1801756-EAAB-4694-A149-22982D3FAB67}" srcId="{2031AA20-6D45-4DF6-910F-3B911A000EC7}" destId="{71E63EA8-8425-4FD3-AF9E-D296FE55BEB5}" srcOrd="1" destOrd="0" parTransId="{8A5714EC-C35C-4F39-80FB-B00BD859F500}" sibTransId="{D2DAA30F-5AE5-48A9-9CC0-B12138D15689}"/>
    <dgm:cxn modelId="{3A5FDA76-D0DB-4634-AD90-6A54EC381002}" type="presOf" srcId="{2043CDDF-E732-4A7B-8EFF-266503A4F7DF}" destId="{FF92135A-7B38-42DF-BAF5-E1869FBF27C1}" srcOrd="0" destOrd="0" presId="urn:microsoft.com/office/officeart/2005/8/layout/hProcess6"/>
    <dgm:cxn modelId="{CC024391-2D73-44F9-A212-4681453B6EB5}" type="presOf" srcId="{2031AA20-6D45-4DF6-910F-3B911A000EC7}" destId="{BB68BCA9-3D53-40A1-A58D-6C65B918993E}" srcOrd="0" destOrd="0" presId="urn:microsoft.com/office/officeart/2005/8/layout/hProcess6"/>
    <dgm:cxn modelId="{35BAD79C-6ED1-4734-A8E0-713ED054179E}" type="presOf" srcId="{71E63EA8-8425-4FD3-AF9E-D296FE55BEB5}" destId="{891DBEB2-6FFE-4CFE-81FF-D28F23AE1FD0}" srcOrd="0" destOrd="1" presId="urn:microsoft.com/office/officeart/2005/8/layout/hProcess6"/>
    <dgm:cxn modelId="{4F504AA5-0B55-4AA4-984C-CA653C6728DE}" type="presOf" srcId="{0D6524F1-B3D9-4DCE-A331-53759CEA1E0C}" destId="{47F74D71-C7E3-40BE-A319-2F7894F96BC1}" srcOrd="0" destOrd="0" presId="urn:microsoft.com/office/officeart/2005/8/layout/hProcess6"/>
    <dgm:cxn modelId="{55FF69B1-A3A7-409E-ABF1-3650013228BE}" srcId="{0D6524F1-B3D9-4DCE-A331-53759CEA1E0C}" destId="{02F30E60-3C65-42E2-9FF3-BB574A781C90}" srcOrd="1" destOrd="0" parTransId="{9F0503C4-9BFA-468C-8A6E-6BB11E6C38ED}" sibTransId="{83C755F8-0BE1-4E8A-BE4B-7D749CEAE218}"/>
    <dgm:cxn modelId="{4F7764B4-AC77-45AA-95DB-0934FFCEBFC0}" type="presOf" srcId="{CFC242D7-3293-4C56-9579-B7EEDC6E195C}" destId="{6D955722-3292-4198-AFFA-D764895B3EC5}" srcOrd="0" destOrd="0" presId="urn:microsoft.com/office/officeart/2005/8/layout/hProcess6"/>
    <dgm:cxn modelId="{EB2504B8-6986-4A9F-BB15-C5621E8EB0AA}" srcId="{CFC242D7-3293-4C56-9579-B7EEDC6E195C}" destId="{C9320729-493A-4898-9F2A-7FFAA0C45BCA}" srcOrd="0" destOrd="0" parTransId="{759B379F-4F17-4D54-BF8D-7667F3BF5BDE}" sibTransId="{F66514D1-E907-4B55-9964-432C0B94BBD9}"/>
    <dgm:cxn modelId="{74C347BE-7214-4B15-92B2-F9E6A559DBDD}" srcId="{2031AA20-6D45-4DF6-910F-3B911A000EC7}" destId="{53DD6524-B0B1-46ED-8086-56E52FD969FE}" srcOrd="0" destOrd="0" parTransId="{7B80D936-F152-492D-8121-688042C3FD91}" sibTransId="{F35AB0C4-736A-415D-8211-9C069C267AF3}"/>
    <dgm:cxn modelId="{09C2D9F7-91EA-4379-87BA-65CBABB0ECFF}" srcId="{02F30E60-3C65-42E2-9FF3-BB574A781C90}" destId="{2043CDDF-E732-4A7B-8EFF-266503A4F7DF}" srcOrd="0" destOrd="0" parTransId="{617F5CDE-E728-484C-9807-69D27EB3514F}" sibTransId="{002B419C-C47A-48E7-9382-3ABD50456C97}"/>
    <dgm:cxn modelId="{21DA83FA-7E22-4158-826D-8D1F6E660F8B}" type="presOf" srcId="{53DD6524-B0B1-46ED-8086-56E52FD969FE}" destId="{EE5C87CF-C2F0-41D3-B10F-5FF1682BE3A1}" srcOrd="1" destOrd="0" presId="urn:microsoft.com/office/officeart/2005/8/layout/hProcess6"/>
    <dgm:cxn modelId="{8B08A5FE-1BA3-4AFE-A7A5-9002D5F1D31A}" type="presOf" srcId="{C9320729-493A-4898-9F2A-7FFAA0C45BCA}" destId="{4E6E3BD2-3699-439D-BC6E-8B0F84EE3CCC}" srcOrd="1" destOrd="0" presId="urn:microsoft.com/office/officeart/2005/8/layout/hProcess6"/>
    <dgm:cxn modelId="{3B8D0AD0-C913-470D-B115-0A8F2C154F4F}" type="presParOf" srcId="{47F74D71-C7E3-40BE-A319-2F7894F96BC1}" destId="{9A8F7C53-5ABB-4724-8CAF-8C55F90351E7}" srcOrd="0" destOrd="0" presId="urn:microsoft.com/office/officeart/2005/8/layout/hProcess6"/>
    <dgm:cxn modelId="{B0A75A5F-78F8-46EF-81C9-1688CB7C7BD0}" type="presParOf" srcId="{9A8F7C53-5ABB-4724-8CAF-8C55F90351E7}" destId="{EB580578-BD97-4554-9F93-698B6E4708CD}" srcOrd="0" destOrd="0" presId="urn:microsoft.com/office/officeart/2005/8/layout/hProcess6"/>
    <dgm:cxn modelId="{6375087D-B230-4B8F-8B71-130A5D610207}" type="presParOf" srcId="{9A8F7C53-5ABB-4724-8CAF-8C55F90351E7}" destId="{891DBEB2-6FFE-4CFE-81FF-D28F23AE1FD0}" srcOrd="1" destOrd="0" presId="urn:microsoft.com/office/officeart/2005/8/layout/hProcess6"/>
    <dgm:cxn modelId="{2111362C-9028-483D-A165-0036CBD99336}" type="presParOf" srcId="{9A8F7C53-5ABB-4724-8CAF-8C55F90351E7}" destId="{EE5C87CF-C2F0-41D3-B10F-5FF1682BE3A1}" srcOrd="2" destOrd="0" presId="urn:microsoft.com/office/officeart/2005/8/layout/hProcess6"/>
    <dgm:cxn modelId="{305C411E-452E-4329-B0D7-AAF314D968C8}" type="presParOf" srcId="{9A8F7C53-5ABB-4724-8CAF-8C55F90351E7}" destId="{BB68BCA9-3D53-40A1-A58D-6C65B918993E}" srcOrd="3" destOrd="0" presId="urn:microsoft.com/office/officeart/2005/8/layout/hProcess6"/>
    <dgm:cxn modelId="{9CF27769-3D94-4AD2-BA46-ED85F0C50924}" type="presParOf" srcId="{47F74D71-C7E3-40BE-A319-2F7894F96BC1}" destId="{2E0626F0-BF81-437F-B993-5AAAEBF14A66}" srcOrd="1" destOrd="0" presId="urn:microsoft.com/office/officeart/2005/8/layout/hProcess6"/>
    <dgm:cxn modelId="{066EE722-1D9D-426F-960A-A40EFAFFAEF4}" type="presParOf" srcId="{47F74D71-C7E3-40BE-A319-2F7894F96BC1}" destId="{A90D9D3A-07F3-45AD-91B0-5FD89DFC8E86}" srcOrd="2" destOrd="0" presId="urn:microsoft.com/office/officeart/2005/8/layout/hProcess6"/>
    <dgm:cxn modelId="{A9D9AE08-5C58-425B-8FEC-91AB25F706AB}" type="presParOf" srcId="{A90D9D3A-07F3-45AD-91B0-5FD89DFC8E86}" destId="{4FD7D4F7-A8E7-4C16-81C5-C093F13CFD02}" srcOrd="0" destOrd="0" presId="urn:microsoft.com/office/officeart/2005/8/layout/hProcess6"/>
    <dgm:cxn modelId="{B0E61FCF-164F-4131-81A2-1DFFABB1CD18}" type="presParOf" srcId="{A90D9D3A-07F3-45AD-91B0-5FD89DFC8E86}" destId="{FF92135A-7B38-42DF-BAF5-E1869FBF27C1}" srcOrd="1" destOrd="0" presId="urn:microsoft.com/office/officeart/2005/8/layout/hProcess6"/>
    <dgm:cxn modelId="{B756CAC4-AFB1-4019-B617-501722504AF3}" type="presParOf" srcId="{A90D9D3A-07F3-45AD-91B0-5FD89DFC8E86}" destId="{E2C7BB05-26D4-4EDB-A006-B0BAC71F29C5}" srcOrd="2" destOrd="0" presId="urn:microsoft.com/office/officeart/2005/8/layout/hProcess6"/>
    <dgm:cxn modelId="{47343553-3F43-4C3D-9770-1E5461075217}" type="presParOf" srcId="{A90D9D3A-07F3-45AD-91B0-5FD89DFC8E86}" destId="{8327AF84-D03E-4291-823E-AB0B45F0BE35}" srcOrd="3" destOrd="0" presId="urn:microsoft.com/office/officeart/2005/8/layout/hProcess6"/>
    <dgm:cxn modelId="{CFB2461B-DF56-476E-B880-B75EE1000563}" type="presParOf" srcId="{47F74D71-C7E3-40BE-A319-2F7894F96BC1}" destId="{30EA1440-39F5-44F4-951E-152A3167F18C}" srcOrd="3" destOrd="0" presId="urn:microsoft.com/office/officeart/2005/8/layout/hProcess6"/>
    <dgm:cxn modelId="{3E91B9C8-0E05-4C79-837B-A1298DCE29BB}" type="presParOf" srcId="{47F74D71-C7E3-40BE-A319-2F7894F96BC1}" destId="{B4C72C1D-8EB4-445B-97A6-86A289A21941}" srcOrd="4" destOrd="0" presId="urn:microsoft.com/office/officeart/2005/8/layout/hProcess6"/>
    <dgm:cxn modelId="{CC5246EB-5753-41AA-A3F9-B6D58B13F12A}" type="presParOf" srcId="{B4C72C1D-8EB4-445B-97A6-86A289A21941}" destId="{F68DF842-2A2D-44AC-B116-CC1B40C61C83}" srcOrd="0" destOrd="0" presId="urn:microsoft.com/office/officeart/2005/8/layout/hProcess6"/>
    <dgm:cxn modelId="{D4323A97-7CB1-4892-AB1C-6037CACC1CC2}" type="presParOf" srcId="{B4C72C1D-8EB4-445B-97A6-86A289A21941}" destId="{22D3B224-3D83-4E03-84F0-6B61F950C1FF}" srcOrd="1" destOrd="0" presId="urn:microsoft.com/office/officeart/2005/8/layout/hProcess6"/>
    <dgm:cxn modelId="{C243F840-C5FA-457E-84A4-88B8655395C1}" type="presParOf" srcId="{B4C72C1D-8EB4-445B-97A6-86A289A21941}" destId="{4E6E3BD2-3699-439D-BC6E-8B0F84EE3CCC}" srcOrd="2" destOrd="0" presId="urn:microsoft.com/office/officeart/2005/8/layout/hProcess6"/>
    <dgm:cxn modelId="{C45FA902-FA8D-421F-B8F5-3C779F65EFB4}" type="presParOf" srcId="{B4C72C1D-8EB4-445B-97A6-86A289A21941}" destId="{6D955722-3292-4198-AFFA-D764895B3EC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8EF0D9-8E97-4DD6-8C08-0FC5B5E5BE3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82113B91-BEDC-4E1A-849C-16B5D913C538}">
      <dgm:prSet phldrT="[Text]" custT="1"/>
      <dgm:spPr>
        <a:solidFill>
          <a:schemeClr val="accent1">
            <a:lumMod val="40000"/>
            <a:lumOff val="60000"/>
          </a:schemeClr>
        </a:solidFill>
      </dgm:spPr>
      <dgm:t>
        <a:bodyPr/>
        <a:lstStyle/>
        <a:p>
          <a:pPr algn="ctr"/>
          <a:r>
            <a:rPr lang="en-US" sz="1200" b="1" u="sng" dirty="0">
              <a:solidFill>
                <a:schemeClr val="tx1"/>
              </a:solidFill>
              <a:latin typeface="Ubuntu" panose="020B0504030602030204" pitchFamily="34" charset="0"/>
            </a:rPr>
            <a:t>Determine Rarity:</a:t>
          </a:r>
          <a:endParaRPr lang="en-US" sz="1200" u="sng" dirty="0">
            <a:solidFill>
              <a:schemeClr val="tx1"/>
            </a:solidFill>
            <a:latin typeface="Ubuntu" panose="020B0504030602030204" pitchFamily="34" charset="0"/>
          </a:endParaRPr>
        </a:p>
        <a:p>
          <a:pPr algn="l"/>
          <a:r>
            <a:rPr lang="en-US" sz="1200" b="1" dirty="0">
              <a:solidFill>
                <a:schemeClr val="tx1"/>
              </a:solidFill>
              <a:latin typeface="Ubuntu" panose="020B0504030602030204" pitchFamily="34" charset="0"/>
            </a:rPr>
            <a:t>Comprehensive Database, Centralized Data Platform, Intelligent Data Analysis Tool:</a:t>
          </a:r>
          <a:endParaRPr lang="en-US" sz="1200" dirty="0">
            <a:solidFill>
              <a:schemeClr val="tx1"/>
            </a:solidFill>
            <a:latin typeface="Ubuntu" panose="020B0504030602030204" pitchFamily="34" charset="0"/>
          </a:endParaRPr>
        </a:p>
        <a:p>
          <a:pPr algn="l"/>
          <a:r>
            <a:rPr lang="en-US" sz="1200" i="1" dirty="0">
              <a:solidFill>
                <a:schemeClr val="tx1"/>
              </a:solidFill>
              <a:latin typeface="Ubuntu" panose="020B0504030602030204" pitchFamily="34" charset="0"/>
            </a:rPr>
            <a:t>Assessment:</a:t>
          </a:r>
          <a:r>
            <a:rPr lang="en-US" sz="1200" dirty="0">
              <a:solidFill>
                <a:schemeClr val="tx1"/>
              </a:solidFill>
              <a:latin typeface="Ubuntu" panose="020B0504030602030204" pitchFamily="34" charset="0"/>
            </a:rPr>
            <a:t> These are relatively rare, offering a comprehensive and integrated solution not commonly found in the market. </a:t>
          </a:r>
        </a:p>
        <a:p>
          <a:pPr algn="l"/>
          <a:r>
            <a:rPr lang="en-US" sz="1200" b="1" dirty="0">
              <a:solidFill>
                <a:schemeClr val="tx1"/>
              </a:solidFill>
              <a:latin typeface="Ubuntu" panose="020B0504030602030204" pitchFamily="34" charset="0"/>
            </a:rPr>
            <a:t>Proprietary Algorithms (Beneficial Ownership Trace, Early Warning Signals, Litigation BI Filtering):</a:t>
          </a:r>
          <a:endParaRPr lang="en-US" sz="1200" dirty="0">
            <a:solidFill>
              <a:schemeClr val="tx1"/>
            </a:solidFill>
            <a:latin typeface="Ubuntu" panose="020B0504030602030204" pitchFamily="34" charset="0"/>
          </a:endParaRPr>
        </a:p>
        <a:p>
          <a:pPr algn="l"/>
          <a:r>
            <a:rPr lang="en-US" sz="1200" i="1" dirty="0">
              <a:solidFill>
                <a:schemeClr val="tx1"/>
              </a:solidFill>
              <a:latin typeface="Ubuntu" panose="020B0504030602030204" pitchFamily="34" charset="0"/>
            </a:rPr>
            <a:t>Assessment:</a:t>
          </a:r>
          <a:r>
            <a:rPr lang="en-US" sz="1200" dirty="0">
              <a:solidFill>
                <a:schemeClr val="tx1"/>
              </a:solidFill>
              <a:latin typeface="Ubuntu" panose="020B0504030602030204" pitchFamily="34" charset="0"/>
            </a:rPr>
            <a:t> These algorithms are unique and specialized, contributing to the rarity of the overall offering.. Exclusive ownership of these algorithms give them an edge</a:t>
          </a:r>
        </a:p>
        <a:p>
          <a:pPr algn="l"/>
          <a:endParaRPr lang="en-US" sz="1200" dirty="0">
            <a:solidFill>
              <a:schemeClr val="tx1"/>
            </a:solidFill>
            <a:latin typeface="Ubuntu" panose="020B0504030602030204" pitchFamily="34" charset="0"/>
          </a:endParaRPr>
        </a:p>
      </dgm:t>
    </dgm:pt>
    <dgm:pt modelId="{1B5E22CE-CB8D-4B60-91AF-1B51D7E4D940}" type="parTrans" cxnId="{E7CB86C7-FB0F-4202-B751-DDEFE89407AE}">
      <dgm:prSet/>
      <dgm:spPr/>
      <dgm:t>
        <a:bodyPr/>
        <a:lstStyle/>
        <a:p>
          <a:endParaRPr lang="en-US"/>
        </a:p>
      </dgm:t>
    </dgm:pt>
    <dgm:pt modelId="{8141D15F-F976-48AD-B3E2-E42D7D4691AB}" type="sibTrans" cxnId="{E7CB86C7-FB0F-4202-B751-DDEFE89407AE}">
      <dgm:prSet/>
      <dgm:spPr/>
      <dgm:t>
        <a:bodyPr/>
        <a:lstStyle/>
        <a:p>
          <a:endParaRPr lang="en-US"/>
        </a:p>
      </dgm:t>
    </dgm:pt>
    <dgm:pt modelId="{3AD0F0CD-A317-454B-B04A-205938F05A9A}">
      <dgm:prSet phldrT="[Text]" custT="1"/>
      <dgm:spPr>
        <a:solidFill>
          <a:schemeClr val="accent1">
            <a:lumMod val="40000"/>
            <a:lumOff val="60000"/>
          </a:schemeClr>
        </a:solidFill>
      </dgm:spPr>
      <dgm:t>
        <a:bodyPr/>
        <a:lstStyle/>
        <a:p>
          <a:pPr algn="ctr"/>
          <a:r>
            <a:rPr lang="en-US" sz="1200" b="1" u="sng" dirty="0">
              <a:solidFill>
                <a:schemeClr val="tx1"/>
              </a:solidFill>
              <a:latin typeface="Ubuntu" panose="020B0504030602030204" pitchFamily="34" charset="0"/>
              <a:ea typeface="Calibri" panose="020F0502020204030204" pitchFamily="34" charset="0"/>
              <a:cs typeface="Times New Roman" panose="02020603050405020304" pitchFamily="18" charset="0"/>
            </a:rPr>
            <a:t>Examine Inimitability:</a:t>
          </a:r>
          <a:endParaRPr lang="en-US" sz="1200" u="sng"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b="1" dirty="0">
              <a:solidFill>
                <a:schemeClr val="tx1"/>
              </a:solidFill>
              <a:latin typeface="Ubuntu" panose="020B0504030602030204" pitchFamily="34" charset="0"/>
              <a:ea typeface="Calibri" panose="020F0502020204030204" pitchFamily="34" charset="0"/>
              <a:cs typeface="Times New Roman" panose="02020603050405020304" pitchFamily="18" charset="0"/>
            </a:rPr>
            <a:t>Comprehensive Database, Network Graph Analysis, Proprietary Algorithms:</a:t>
          </a:r>
          <a:endPar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 complexity and expertise required to replicate these resources make them difficult to imitate, providing a sustainable advantage.</a:t>
          </a:r>
        </a:p>
        <a:p>
          <a:pPr algn="l"/>
          <a:r>
            <a:rPr lang="en-US" sz="1200" b="1" dirty="0">
              <a:solidFill>
                <a:schemeClr val="tx1"/>
              </a:solidFill>
              <a:latin typeface="Ubuntu" panose="020B0504030602030204" pitchFamily="34" charset="0"/>
              <a:ea typeface="Calibri" panose="020F0502020204030204" pitchFamily="34" charset="0"/>
              <a:cs typeface="Times New Roman" panose="02020603050405020304" pitchFamily="18" charset="0"/>
            </a:rPr>
            <a:t>Litigation Monitoring, Negative News Monitoring:</a:t>
          </a:r>
          <a:endPar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 continuous monitoring capabilities are challenging to replicate, contributing to a sustained competitive advantage.</a:t>
          </a:r>
        </a:p>
        <a:p>
          <a:pPr algn="l"/>
          <a:endParaRPr lang="en-US" sz="1200" dirty="0">
            <a:solidFill>
              <a:schemeClr val="tx1"/>
            </a:solidFill>
            <a:latin typeface="Ubuntu" panose="020B0504030602030204" pitchFamily="34" charset="0"/>
            <a:cs typeface="Times New Roman" panose="02020603050405020304" pitchFamily="18" charset="0"/>
          </a:endParaRPr>
        </a:p>
      </dgm:t>
    </dgm:pt>
    <dgm:pt modelId="{D77F98C3-85EE-4138-8C49-90261CCC8536}" type="parTrans" cxnId="{E1DBE638-0F50-472B-B33A-F92520D48AFF}">
      <dgm:prSet/>
      <dgm:spPr/>
      <dgm:t>
        <a:bodyPr/>
        <a:lstStyle/>
        <a:p>
          <a:endParaRPr lang="en-US"/>
        </a:p>
      </dgm:t>
    </dgm:pt>
    <dgm:pt modelId="{1F1CAF34-F8A4-4386-B823-ACCDEB0B2116}" type="sibTrans" cxnId="{E1DBE638-0F50-472B-B33A-F92520D48AFF}">
      <dgm:prSet/>
      <dgm:spPr/>
      <dgm:t>
        <a:bodyPr/>
        <a:lstStyle/>
        <a:p>
          <a:endParaRPr lang="en-US"/>
        </a:p>
      </dgm:t>
    </dgm:pt>
    <dgm:pt modelId="{F150F6C5-C721-40C3-84BC-262546EE720F}">
      <dgm:prSet phldrT="[Text]" custT="1"/>
      <dgm:spPr>
        <a:solidFill>
          <a:schemeClr val="accent1">
            <a:lumMod val="40000"/>
            <a:lumOff val="60000"/>
          </a:schemeClr>
        </a:solidFill>
      </dgm:spPr>
      <dgm:t>
        <a:bodyPr/>
        <a:lstStyle/>
        <a:p>
          <a:pPr algn="ctr"/>
          <a:r>
            <a:rPr lang="en-US" sz="1200" b="1" u="sng" dirty="0">
              <a:solidFill>
                <a:schemeClr val="tx1"/>
              </a:solidFill>
              <a:latin typeface="Ubuntu" panose="020B0504030602030204" pitchFamily="34" charset="0"/>
              <a:ea typeface="Calibri" panose="020F0502020204030204" pitchFamily="34" charset="0"/>
              <a:cs typeface="Times New Roman" panose="02020603050405020304" pitchFamily="18" charset="0"/>
            </a:rPr>
            <a:t>Evaluate Non-substitutability:</a:t>
          </a:r>
          <a:endParaRPr lang="en-US" sz="1200" u="sng"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are difficult to substitute as they offer a unique set of tools and algorithms tailored for comprehensive due diligence and risk assessment.</a:t>
          </a:r>
        </a:p>
        <a:p>
          <a:pPr algn="l"/>
          <a:endParaRPr lang="en-US" sz="1200" dirty="0">
            <a:solidFill>
              <a:schemeClr val="tx1"/>
            </a:solidFill>
            <a:latin typeface="Ubuntu" panose="020B0504030602030204" pitchFamily="34" charset="0"/>
            <a:cs typeface="Times New Roman" panose="02020603050405020304" pitchFamily="18" charset="0"/>
          </a:endParaRPr>
        </a:p>
        <a:p>
          <a:pPr algn="l"/>
          <a:endParaRPr lang="en-US" sz="1200" dirty="0">
            <a:solidFill>
              <a:schemeClr val="tx1"/>
            </a:solidFill>
            <a:latin typeface="Ubuntu" panose="020B0504030602030204" pitchFamily="34" charset="0"/>
            <a:cs typeface="Times New Roman" panose="02020603050405020304" pitchFamily="18" charset="0"/>
          </a:endParaRPr>
        </a:p>
        <a:p>
          <a:pPr algn="l"/>
          <a:endParaRPr lang="en-US" sz="1200" dirty="0">
            <a:solidFill>
              <a:schemeClr val="tx1"/>
            </a:solidFill>
            <a:latin typeface="Ubuntu" panose="020B0504030602030204" pitchFamily="34" charset="0"/>
            <a:cs typeface="Times New Roman" panose="02020603050405020304" pitchFamily="18" charset="0"/>
          </a:endParaRPr>
        </a:p>
        <a:p>
          <a:pPr algn="l"/>
          <a:endParaRPr lang="en-US" sz="1200" dirty="0">
            <a:solidFill>
              <a:schemeClr val="tx1"/>
            </a:solidFill>
            <a:latin typeface="Ubuntu" panose="020B0504030602030204" pitchFamily="34" charset="0"/>
            <a:cs typeface="Times New Roman" panose="02020603050405020304" pitchFamily="18" charset="0"/>
          </a:endParaRPr>
        </a:p>
        <a:p>
          <a:pPr algn="l"/>
          <a:endParaRPr lang="en-US" sz="1200" dirty="0">
            <a:solidFill>
              <a:schemeClr val="tx1"/>
            </a:solidFill>
            <a:latin typeface="Ubuntu" panose="020B0504030602030204" pitchFamily="34" charset="0"/>
            <a:cs typeface="Times New Roman" panose="02020603050405020304" pitchFamily="18" charset="0"/>
          </a:endParaRPr>
        </a:p>
        <a:p>
          <a:pPr algn="l"/>
          <a:endParaRPr lang="en-US" sz="1200" dirty="0">
            <a:solidFill>
              <a:schemeClr val="tx1"/>
            </a:solidFill>
            <a:latin typeface="Ubuntu" panose="020B0504030602030204" pitchFamily="34" charset="0"/>
          </a:endParaRPr>
        </a:p>
      </dgm:t>
    </dgm:pt>
    <dgm:pt modelId="{63A6C845-9658-4BB7-B672-59312D0CFD70}" type="parTrans" cxnId="{3413689A-0030-4D21-9212-A8416993070A}">
      <dgm:prSet/>
      <dgm:spPr/>
      <dgm:t>
        <a:bodyPr/>
        <a:lstStyle/>
        <a:p>
          <a:endParaRPr lang="en-US"/>
        </a:p>
      </dgm:t>
    </dgm:pt>
    <dgm:pt modelId="{71025CE8-E619-41E1-BF0C-1AE12B29C1C4}" type="sibTrans" cxnId="{3413689A-0030-4D21-9212-A8416993070A}">
      <dgm:prSet/>
      <dgm:spPr/>
      <dgm:t>
        <a:bodyPr/>
        <a:lstStyle/>
        <a:p>
          <a:endParaRPr lang="en-US"/>
        </a:p>
      </dgm:t>
    </dgm:pt>
    <dgm:pt modelId="{9F8F04ED-9F1C-4430-BF37-6F9E94DCF33F}">
      <dgm:prSet phldrT="[Text]" custT="1"/>
      <dgm:spPr>
        <a:solidFill>
          <a:schemeClr val="accent1">
            <a:lumMod val="40000"/>
            <a:lumOff val="60000"/>
          </a:schemeClr>
        </a:solidFill>
      </dgm:spPr>
      <dgm:t>
        <a:bodyPr/>
        <a:lstStyle/>
        <a:p>
          <a:pPr algn="ctr"/>
          <a:r>
            <a:rPr lang="en-US" sz="1200" b="1" u="sng"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 Evaluability:</a:t>
          </a:r>
          <a:endParaRPr lang="en-US" sz="1200" u="sng"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b="1" dirty="0">
              <a:solidFill>
                <a:schemeClr val="tx1"/>
              </a:solidFill>
              <a:latin typeface="Ubuntu" panose="020B0504030602030204" pitchFamily="34" charset="0"/>
              <a:ea typeface="Calibri" panose="020F0502020204030204" pitchFamily="34" charset="0"/>
              <a:cs typeface="Times New Roman" panose="02020603050405020304" pitchFamily="18" charset="0"/>
            </a:rPr>
            <a:t>Comprehensive Database, Centralized Data Platform, Intelligent Data Analysis Tool:</a:t>
          </a:r>
          <a:endPar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add substantial value by offering a comprehensive solution for data management, organization, and intelligent analysis.</a:t>
          </a:r>
        </a:p>
        <a:p>
          <a:pPr algn="l"/>
          <a:r>
            <a:rPr lang="en-US" sz="1200" b="1" dirty="0">
              <a:solidFill>
                <a:schemeClr val="tx1"/>
              </a:solidFill>
              <a:latin typeface="Ubuntu" panose="020B0504030602030204" pitchFamily="34" charset="0"/>
              <a:ea typeface="Calibri" panose="020F0502020204030204" pitchFamily="34" charset="0"/>
              <a:cs typeface="Times New Roman" panose="02020603050405020304" pitchFamily="18" charset="0"/>
            </a:rPr>
            <a:t>Litigation Monitoring, Negative News Monitoring:</a:t>
          </a:r>
          <a:endPar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contribute to improved decision-making by providing real-time insights into legal and reputational aspects, enhancing their value.</a:t>
          </a:r>
        </a:p>
        <a:p>
          <a:pPr algn="l"/>
          <a:r>
            <a:rPr lang="en-US" sz="1200" b="1" dirty="0">
              <a:solidFill>
                <a:schemeClr val="tx1"/>
              </a:solidFill>
              <a:latin typeface="Ubuntu" panose="020B0504030602030204" pitchFamily="34" charset="0"/>
              <a:ea typeface="Calibri" panose="020F0502020204030204" pitchFamily="34" charset="0"/>
              <a:cs typeface="Times New Roman" panose="02020603050405020304" pitchFamily="18" charset="0"/>
            </a:rPr>
            <a:t>Proprietary Algorithms (Early Warning Signals, BI Filtering):</a:t>
          </a:r>
          <a:endPar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algn="l"/>
          <a:r>
            <a:rPr lang="en-US" sz="1200" i="1"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algorithms enhance the accuracy and  value proposition by providing focused and critical information, aiding in better decisioning</a:t>
          </a:r>
          <a:endParaRPr lang="en-US" sz="1200" dirty="0">
            <a:solidFill>
              <a:schemeClr val="tx1"/>
            </a:solidFill>
            <a:latin typeface="Ubuntu" panose="020B0504030602030204" pitchFamily="34" charset="0"/>
          </a:endParaRPr>
        </a:p>
      </dgm:t>
    </dgm:pt>
    <dgm:pt modelId="{3EE54011-9CB8-4344-B8A7-96231BB03DCC}" type="sibTrans" cxnId="{2DEAED74-26E7-4F83-90B6-2A5222A0A376}">
      <dgm:prSet/>
      <dgm:spPr/>
      <dgm:t>
        <a:bodyPr/>
        <a:lstStyle/>
        <a:p>
          <a:endParaRPr lang="en-US"/>
        </a:p>
      </dgm:t>
    </dgm:pt>
    <dgm:pt modelId="{3B473AE5-3D0E-44AD-A300-919253199B7C}" type="parTrans" cxnId="{2DEAED74-26E7-4F83-90B6-2A5222A0A376}">
      <dgm:prSet/>
      <dgm:spPr/>
      <dgm:t>
        <a:bodyPr/>
        <a:lstStyle/>
        <a:p>
          <a:endParaRPr lang="en-US"/>
        </a:p>
      </dgm:t>
    </dgm:pt>
    <dgm:pt modelId="{90AD011E-A3BA-4198-AE5E-397A1941D708}" type="pres">
      <dgm:prSet presAssocID="{918EF0D9-8E97-4DD6-8C08-0FC5B5E5BE36}" presName="matrix" presStyleCnt="0">
        <dgm:presLayoutVars>
          <dgm:chMax val="1"/>
          <dgm:dir/>
          <dgm:resizeHandles val="exact"/>
        </dgm:presLayoutVars>
      </dgm:prSet>
      <dgm:spPr/>
    </dgm:pt>
    <dgm:pt modelId="{4483EA2C-BA05-4E45-A0E0-286D5D31365B}" type="pres">
      <dgm:prSet presAssocID="{918EF0D9-8E97-4DD6-8C08-0FC5B5E5BE36}" presName="axisShape" presStyleLbl="bgShp" presStyleIdx="0" presStyleCnt="1" custScaleX="162694" custLinFactNeighborY="1054"/>
      <dgm:spPr>
        <a:ln>
          <a:solidFill>
            <a:schemeClr val="tx1">
              <a:lumMod val="75000"/>
              <a:lumOff val="25000"/>
            </a:schemeClr>
          </a:solidFill>
        </a:ln>
      </dgm:spPr>
    </dgm:pt>
    <dgm:pt modelId="{ADC4AB9A-3CDB-42CE-A95D-988FBC9B7572}" type="pres">
      <dgm:prSet presAssocID="{918EF0D9-8E97-4DD6-8C08-0FC5B5E5BE36}" presName="rect1" presStyleLbl="node1" presStyleIdx="0" presStyleCnt="4" custScaleX="225958" custScaleY="117225" custLinFactNeighborX="-65780" custLinFactNeighborY="-7638">
        <dgm:presLayoutVars>
          <dgm:chMax val="0"/>
          <dgm:chPref val="0"/>
          <dgm:bulletEnabled val="1"/>
        </dgm:presLayoutVars>
      </dgm:prSet>
      <dgm:spPr/>
    </dgm:pt>
    <dgm:pt modelId="{0E63ACFC-A9CA-49E4-9735-CEF56B8DDB25}" type="pres">
      <dgm:prSet presAssocID="{918EF0D9-8E97-4DD6-8C08-0FC5B5E5BE36}" presName="rect2" presStyleLbl="node1" presStyleIdx="1" presStyleCnt="4" custScaleX="233541" custScaleY="110412" custLinFactNeighborX="67430" custLinFactNeighborY="-7453">
        <dgm:presLayoutVars>
          <dgm:chMax val="0"/>
          <dgm:chPref val="0"/>
          <dgm:bulletEnabled val="1"/>
        </dgm:presLayoutVars>
      </dgm:prSet>
      <dgm:spPr/>
    </dgm:pt>
    <dgm:pt modelId="{787B979E-1784-44B2-8C60-F38B59A3B99A}" type="pres">
      <dgm:prSet presAssocID="{918EF0D9-8E97-4DD6-8C08-0FC5B5E5BE36}" presName="rect3" presStyleLbl="node1" presStyleIdx="2" presStyleCnt="4" custScaleX="225393" custScaleY="97229" custLinFactNeighborX="-61089" custLinFactNeighborY="4706">
        <dgm:presLayoutVars>
          <dgm:chMax val="0"/>
          <dgm:chPref val="0"/>
          <dgm:bulletEnabled val="1"/>
        </dgm:presLayoutVars>
      </dgm:prSet>
      <dgm:spPr/>
    </dgm:pt>
    <dgm:pt modelId="{C1B7D4E3-0222-4FAF-BCC2-E16727C2949C}" type="pres">
      <dgm:prSet presAssocID="{918EF0D9-8E97-4DD6-8C08-0FC5B5E5BE36}" presName="rect4" presStyleLbl="node1" presStyleIdx="3" presStyleCnt="4" custScaleX="232541" custLinFactNeighborX="66882" custLinFactNeighborY="3702">
        <dgm:presLayoutVars>
          <dgm:chMax val="0"/>
          <dgm:chPref val="0"/>
          <dgm:bulletEnabled val="1"/>
        </dgm:presLayoutVars>
      </dgm:prSet>
      <dgm:spPr/>
    </dgm:pt>
  </dgm:ptLst>
  <dgm:cxnLst>
    <dgm:cxn modelId="{0E17EE20-0AF5-4585-B00D-839100796B87}" type="presOf" srcId="{F150F6C5-C721-40C3-84BC-262546EE720F}" destId="{C1B7D4E3-0222-4FAF-BCC2-E16727C2949C}" srcOrd="0" destOrd="0" presId="urn:microsoft.com/office/officeart/2005/8/layout/matrix2"/>
    <dgm:cxn modelId="{E1DBE638-0F50-472B-B33A-F92520D48AFF}" srcId="{918EF0D9-8E97-4DD6-8C08-0FC5B5E5BE36}" destId="{3AD0F0CD-A317-454B-B04A-205938F05A9A}" srcOrd="2" destOrd="0" parTransId="{D77F98C3-85EE-4138-8C49-90261CCC8536}" sibTransId="{1F1CAF34-F8A4-4386-B823-ACCDEB0B2116}"/>
    <dgm:cxn modelId="{F1A9D13B-2E12-4085-A057-ACFBBFE9168D}" type="presOf" srcId="{918EF0D9-8E97-4DD6-8C08-0FC5B5E5BE36}" destId="{90AD011E-A3BA-4198-AE5E-397A1941D708}" srcOrd="0" destOrd="0" presId="urn:microsoft.com/office/officeart/2005/8/layout/matrix2"/>
    <dgm:cxn modelId="{2DEAED74-26E7-4F83-90B6-2A5222A0A376}" srcId="{918EF0D9-8E97-4DD6-8C08-0FC5B5E5BE36}" destId="{9F8F04ED-9F1C-4430-BF37-6F9E94DCF33F}" srcOrd="0" destOrd="0" parTransId="{3B473AE5-3D0E-44AD-A300-919253199B7C}" sibTransId="{3EE54011-9CB8-4344-B8A7-96231BB03DCC}"/>
    <dgm:cxn modelId="{3413689A-0030-4D21-9212-A8416993070A}" srcId="{918EF0D9-8E97-4DD6-8C08-0FC5B5E5BE36}" destId="{F150F6C5-C721-40C3-84BC-262546EE720F}" srcOrd="3" destOrd="0" parTransId="{63A6C845-9658-4BB7-B672-59312D0CFD70}" sibTransId="{71025CE8-E619-41E1-BF0C-1AE12B29C1C4}"/>
    <dgm:cxn modelId="{D5E802B5-2FEC-4E72-B088-C9BA8AB84C2D}" type="presOf" srcId="{3AD0F0CD-A317-454B-B04A-205938F05A9A}" destId="{787B979E-1784-44B2-8C60-F38B59A3B99A}" srcOrd="0" destOrd="0" presId="urn:microsoft.com/office/officeart/2005/8/layout/matrix2"/>
    <dgm:cxn modelId="{E7CB86C7-FB0F-4202-B751-DDEFE89407AE}" srcId="{918EF0D9-8E97-4DD6-8C08-0FC5B5E5BE36}" destId="{82113B91-BEDC-4E1A-849C-16B5D913C538}" srcOrd="1" destOrd="0" parTransId="{1B5E22CE-CB8D-4B60-91AF-1B51D7E4D940}" sibTransId="{8141D15F-F976-48AD-B3E2-E42D7D4691AB}"/>
    <dgm:cxn modelId="{39DE6AE3-D812-43F7-B935-BD79BEC3F366}" type="presOf" srcId="{82113B91-BEDC-4E1A-849C-16B5D913C538}" destId="{0E63ACFC-A9CA-49E4-9735-CEF56B8DDB25}" srcOrd="0" destOrd="0" presId="urn:microsoft.com/office/officeart/2005/8/layout/matrix2"/>
    <dgm:cxn modelId="{167BBCF0-8689-4D33-B2EA-75B566B72EB5}" type="presOf" srcId="{9F8F04ED-9F1C-4430-BF37-6F9E94DCF33F}" destId="{ADC4AB9A-3CDB-42CE-A95D-988FBC9B7572}" srcOrd="0" destOrd="0" presId="urn:microsoft.com/office/officeart/2005/8/layout/matrix2"/>
    <dgm:cxn modelId="{5BE3D3E8-3935-4761-8955-2BEF08EA68E5}" type="presParOf" srcId="{90AD011E-A3BA-4198-AE5E-397A1941D708}" destId="{4483EA2C-BA05-4E45-A0E0-286D5D31365B}" srcOrd="0" destOrd="0" presId="urn:microsoft.com/office/officeart/2005/8/layout/matrix2"/>
    <dgm:cxn modelId="{51B2CFAE-93F5-48D7-A47A-0C1CA0CCDE53}" type="presParOf" srcId="{90AD011E-A3BA-4198-AE5E-397A1941D708}" destId="{ADC4AB9A-3CDB-42CE-A95D-988FBC9B7572}" srcOrd="1" destOrd="0" presId="urn:microsoft.com/office/officeart/2005/8/layout/matrix2"/>
    <dgm:cxn modelId="{41214F1C-64F6-4159-A37C-561955D68618}" type="presParOf" srcId="{90AD011E-A3BA-4198-AE5E-397A1941D708}" destId="{0E63ACFC-A9CA-49E4-9735-CEF56B8DDB25}" srcOrd="2" destOrd="0" presId="urn:microsoft.com/office/officeart/2005/8/layout/matrix2"/>
    <dgm:cxn modelId="{708C003A-1B08-4AD4-828F-F0EBBFDAF517}" type="presParOf" srcId="{90AD011E-A3BA-4198-AE5E-397A1941D708}" destId="{787B979E-1784-44B2-8C60-F38B59A3B99A}" srcOrd="3" destOrd="0" presId="urn:microsoft.com/office/officeart/2005/8/layout/matrix2"/>
    <dgm:cxn modelId="{B075FD5D-0DD4-4B89-AEDB-1798DEAE1FA2}" type="presParOf" srcId="{90AD011E-A3BA-4198-AE5E-397A1941D708}" destId="{C1B7D4E3-0222-4FAF-BCC2-E16727C2949C}" srcOrd="4" destOrd="0" presId="urn:microsoft.com/office/officeart/2005/8/layout/matrix2"/>
  </dgm:cxnLst>
  <dgm:bg/>
  <dgm:whole>
    <a:ln>
      <a:solidFill>
        <a:schemeClr val="tx1">
          <a:lumMod val="75000"/>
          <a:lumOff val="2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D7E93-08D2-4340-A3D9-94382A826BB1}" type="doc">
      <dgm:prSet loTypeId="urn:microsoft.com/office/officeart/2008/layout/AlternatingHexagons" loCatId="list" qsTypeId="urn:microsoft.com/office/officeart/2005/8/quickstyle/simple4" qsCatId="simple" csTypeId="urn:microsoft.com/office/officeart/2005/8/colors/accent1_2" csCatId="accent1" phldr="1"/>
      <dgm:spPr/>
      <dgm:t>
        <a:bodyPr/>
        <a:lstStyle/>
        <a:p>
          <a:endParaRPr lang="en-IN"/>
        </a:p>
      </dgm:t>
    </dgm:pt>
    <dgm:pt modelId="{F5025339-A19C-47A9-BB3A-D732A76D5FBB}">
      <dgm:prSet phldrT="[Text]" custT="1"/>
      <dgm:spPr/>
      <dgm:t>
        <a:bodyPr/>
        <a:lstStyle/>
        <a:p>
          <a:r>
            <a:rPr lang="en-IN" sz="1000" dirty="0">
              <a:solidFill>
                <a:schemeClr val="tx1"/>
              </a:solidFill>
              <a:latin typeface="Ubuntu" panose="020B0504030602030204" pitchFamily="34" charset="0"/>
            </a:rPr>
            <a:t>Expert advisory and guidance to lenders, providing them with necessary information to make informed decisions</a:t>
          </a:r>
        </a:p>
      </dgm:t>
    </dgm:pt>
    <dgm:pt modelId="{5FDB65CC-53BE-4A08-8789-D73790456C1E}" type="parTrans" cxnId="{E90E945D-4052-4B6D-806F-5A64B7AF36BF}">
      <dgm:prSet/>
      <dgm:spPr/>
      <dgm:t>
        <a:bodyPr/>
        <a:lstStyle/>
        <a:p>
          <a:endParaRPr lang="en-IN" sz="1000"/>
        </a:p>
      </dgm:t>
    </dgm:pt>
    <dgm:pt modelId="{BC4CEB47-BC5D-49F6-AB28-1F29385CDF86}" type="sibTrans" cxnId="{E90E945D-4052-4B6D-806F-5A64B7AF36BF}">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5D57A5FC-B2DA-4B29-9B42-2A3F9675DA50}">
      <dgm:prSet phldrT="[Text]" custT="1"/>
      <dgm:spPr/>
      <dgm:t>
        <a:bodyPr/>
        <a:lstStyle/>
        <a:p>
          <a:r>
            <a:rPr lang="en-IN" sz="1000" dirty="0">
              <a:solidFill>
                <a:schemeClr val="tx1"/>
              </a:solidFill>
              <a:latin typeface="Ubuntu" panose="020B0504030602030204" pitchFamily="34" charset="0"/>
            </a:rPr>
            <a:t>       </a:t>
          </a:r>
        </a:p>
        <a:p>
          <a:endParaRPr lang="en-IN" sz="1000" dirty="0">
            <a:solidFill>
              <a:schemeClr val="tx1"/>
            </a:solidFill>
            <a:latin typeface="Ubuntu" panose="020B0504030602030204" pitchFamily="34" charset="0"/>
          </a:endParaRPr>
        </a:p>
      </dgm:t>
    </dgm:pt>
    <dgm:pt modelId="{4B863A4C-04E2-4306-902F-A0EB4C4ED74B}" type="parTrans" cxnId="{710FD3EA-488F-43B7-9C9A-E3FBA748D3D2}">
      <dgm:prSet/>
      <dgm:spPr/>
      <dgm:t>
        <a:bodyPr/>
        <a:lstStyle/>
        <a:p>
          <a:endParaRPr lang="en-IN" sz="1000"/>
        </a:p>
      </dgm:t>
    </dgm:pt>
    <dgm:pt modelId="{F9120A42-3052-45EE-9755-F32F76F27F2C}" type="sibTrans" cxnId="{710FD3EA-488F-43B7-9C9A-E3FBA748D3D2}">
      <dgm:prSet/>
      <dgm:spPr/>
      <dgm:t>
        <a:bodyPr/>
        <a:lstStyle/>
        <a:p>
          <a:endParaRPr lang="en-IN" sz="1000"/>
        </a:p>
      </dgm:t>
    </dgm:pt>
    <dgm:pt modelId="{429F8DA4-CB9E-4B68-B6E8-18BCAE73019B}">
      <dgm:prSet phldrT="[Text]" custT="1"/>
      <dgm:spPr/>
      <dgm:t>
        <a:bodyPr/>
        <a:lstStyle/>
        <a:p>
          <a:r>
            <a:rPr lang="en-US" sz="1000" dirty="0">
              <a:solidFill>
                <a:schemeClr val="tx1"/>
              </a:solidFill>
              <a:latin typeface="Ubuntu" panose="020B0504030602030204" pitchFamily="34" charset="0"/>
            </a:rPr>
            <a:t>The market isn't fully developed, therefore being first could provide us an advantage</a:t>
          </a:r>
          <a:endParaRPr lang="en-IN" sz="1000" dirty="0">
            <a:solidFill>
              <a:schemeClr val="tx1"/>
            </a:solidFill>
            <a:latin typeface="Ubuntu" panose="020B0504030602030204" pitchFamily="34" charset="0"/>
          </a:endParaRPr>
        </a:p>
      </dgm:t>
    </dgm:pt>
    <dgm:pt modelId="{31C1A590-CAFB-4F95-BEF7-84DA1E5E6FAD}" type="parTrans" cxnId="{00F0544F-D215-4409-B060-1B63996001FB}">
      <dgm:prSet/>
      <dgm:spPr/>
      <dgm:t>
        <a:bodyPr/>
        <a:lstStyle/>
        <a:p>
          <a:endParaRPr lang="en-IN" sz="1000"/>
        </a:p>
      </dgm:t>
    </dgm:pt>
    <dgm:pt modelId="{A3265250-81BB-43CA-A663-D9D2FABB47B0}" type="sibTrans" cxnId="{00F0544F-D215-4409-B060-1B63996001FB}">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76626244-0E61-4202-9D23-A0104AC2C4EF}">
      <dgm:prSet custT="1"/>
      <dgm:spPr/>
      <dgm:t>
        <a:bodyPr/>
        <a:lstStyle/>
        <a:p>
          <a:r>
            <a:rPr lang="en-US" sz="1000" b="0" i="0" dirty="0">
              <a:solidFill>
                <a:schemeClr val="tx1"/>
              </a:solidFill>
              <a:latin typeface="Ubuntu" panose="020B0504030602030204" pitchFamily="34" charset="0"/>
            </a:rPr>
            <a:t>Consolidate diverse investment options onto a single platform to minimize risk</a:t>
          </a:r>
          <a:endParaRPr lang="en-US" sz="1000" dirty="0">
            <a:solidFill>
              <a:schemeClr val="tx1"/>
            </a:solidFill>
            <a:latin typeface="Ubuntu" panose="020B0504030602030204" pitchFamily="34" charset="0"/>
          </a:endParaRPr>
        </a:p>
      </dgm:t>
    </dgm:pt>
    <dgm:pt modelId="{CC5CCFF5-F78B-4F90-9790-66E004D9C316}" type="parTrans" cxnId="{6D933730-B2D5-4457-B952-0C83CEC0F95B}">
      <dgm:prSet/>
      <dgm:spPr/>
      <dgm:t>
        <a:bodyPr/>
        <a:lstStyle/>
        <a:p>
          <a:endParaRPr lang="en-IN" sz="1000"/>
        </a:p>
      </dgm:t>
    </dgm:pt>
    <dgm:pt modelId="{88E2C406-A990-440B-8CB8-AA1864F07277}" type="sibTrans" cxnId="{6D933730-B2D5-4457-B952-0C83CEC0F95B}">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201F1C85-02E4-4959-9BE2-E3F5F2F4F635}">
      <dgm:prSet custT="1"/>
      <dgm:spPr/>
      <dgm:t>
        <a:bodyPr/>
        <a:lstStyle/>
        <a:p>
          <a:r>
            <a:rPr lang="en-IN" sz="1000" dirty="0">
              <a:solidFill>
                <a:schemeClr val="tx1"/>
              </a:solidFill>
              <a:latin typeface="Ubuntu" panose="020B0504030602030204" pitchFamily="34" charset="0"/>
            </a:rPr>
            <a:t>Profile end to end platform to service providers</a:t>
          </a:r>
        </a:p>
      </dgm:t>
    </dgm:pt>
    <dgm:pt modelId="{EBF73143-A07C-40D0-8384-54431BFC82EB}" type="parTrans" cxnId="{D7172297-3FAD-4A95-BEEB-2F4E8960EC98}">
      <dgm:prSet/>
      <dgm:spPr/>
      <dgm:t>
        <a:bodyPr/>
        <a:lstStyle/>
        <a:p>
          <a:endParaRPr lang="en-IN" sz="1000"/>
        </a:p>
      </dgm:t>
    </dgm:pt>
    <dgm:pt modelId="{55598080-2CAE-4422-88D8-E50B378CCF1C}" type="sibTrans" cxnId="{D7172297-3FAD-4A95-BEEB-2F4E8960EC98}">
      <dgm:prSet custT="1"/>
      <dgm:spPr>
        <a:solidFill>
          <a:schemeClr val="accent1">
            <a:lumMod val="50000"/>
          </a:schemeClr>
        </a:solidFill>
      </dgm:spPr>
      <dgm:t>
        <a:bodyPr/>
        <a:lstStyle/>
        <a:p>
          <a:endParaRPr lang="en-IN" sz="1000">
            <a:solidFill>
              <a:schemeClr val="tx1"/>
            </a:solidFill>
            <a:latin typeface="Ubuntu" panose="020B0504030602030204" pitchFamily="34" charset="0"/>
          </a:endParaRPr>
        </a:p>
      </dgm:t>
    </dgm:pt>
    <dgm:pt modelId="{4A3F3C50-52E3-4053-8771-3D3BEDE98BBA}" type="pres">
      <dgm:prSet presAssocID="{6DBD7E93-08D2-4340-A3D9-94382A826BB1}" presName="Name0" presStyleCnt="0">
        <dgm:presLayoutVars>
          <dgm:chMax/>
          <dgm:chPref/>
          <dgm:dir/>
          <dgm:animLvl val="lvl"/>
        </dgm:presLayoutVars>
      </dgm:prSet>
      <dgm:spPr/>
    </dgm:pt>
    <dgm:pt modelId="{7ED63D91-A0B5-4A49-8684-276C85CBD329}" type="pres">
      <dgm:prSet presAssocID="{F5025339-A19C-47A9-BB3A-D732A76D5FBB}" presName="composite" presStyleCnt="0"/>
      <dgm:spPr/>
    </dgm:pt>
    <dgm:pt modelId="{1734CAFD-86C7-4AEA-A366-AAA3804DD54D}" type="pres">
      <dgm:prSet presAssocID="{F5025339-A19C-47A9-BB3A-D732A76D5FBB}" presName="Parent1" presStyleLbl="node1" presStyleIdx="0" presStyleCnt="8">
        <dgm:presLayoutVars>
          <dgm:chMax val="1"/>
          <dgm:chPref val="1"/>
          <dgm:bulletEnabled val="1"/>
        </dgm:presLayoutVars>
      </dgm:prSet>
      <dgm:spPr/>
    </dgm:pt>
    <dgm:pt modelId="{F28CBC1F-A76B-40A6-8C58-9A741B441FF6}" type="pres">
      <dgm:prSet presAssocID="{F5025339-A19C-47A9-BB3A-D732A76D5FBB}" presName="Childtext1" presStyleLbl="revTx" presStyleIdx="0" presStyleCnt="4">
        <dgm:presLayoutVars>
          <dgm:chMax val="0"/>
          <dgm:chPref val="0"/>
          <dgm:bulletEnabled val="1"/>
        </dgm:presLayoutVars>
      </dgm:prSet>
      <dgm:spPr/>
    </dgm:pt>
    <dgm:pt modelId="{6A74CF45-7E22-4814-8AF8-1D6768F34FC7}" type="pres">
      <dgm:prSet presAssocID="{F5025339-A19C-47A9-BB3A-D732A76D5FBB}" presName="BalanceSpacing" presStyleCnt="0"/>
      <dgm:spPr/>
    </dgm:pt>
    <dgm:pt modelId="{5C247645-85F9-4CB1-B94F-E0587A603303}" type="pres">
      <dgm:prSet presAssocID="{F5025339-A19C-47A9-BB3A-D732A76D5FBB}" presName="BalanceSpacing1" presStyleCnt="0"/>
      <dgm:spPr/>
    </dgm:pt>
    <dgm:pt modelId="{7CD61025-F304-48C2-AF59-E9638831E9B0}" type="pres">
      <dgm:prSet presAssocID="{BC4CEB47-BC5D-49F6-AB28-1F29385CDF86}" presName="Accent1Text" presStyleLbl="node1" presStyleIdx="1" presStyleCnt="8"/>
      <dgm:spPr/>
    </dgm:pt>
    <dgm:pt modelId="{73C3816A-BDA5-400F-9934-1FFC5CA240A3}" type="pres">
      <dgm:prSet presAssocID="{BC4CEB47-BC5D-49F6-AB28-1F29385CDF86}" presName="spaceBetweenRectangles" presStyleCnt="0"/>
      <dgm:spPr/>
    </dgm:pt>
    <dgm:pt modelId="{446AEA96-732B-4F3D-84AF-A94D06927488}" type="pres">
      <dgm:prSet presAssocID="{76626244-0E61-4202-9D23-A0104AC2C4EF}" presName="composite" presStyleCnt="0"/>
      <dgm:spPr/>
    </dgm:pt>
    <dgm:pt modelId="{1BBBBC99-2BF9-438D-ABF6-C01C1703507A}" type="pres">
      <dgm:prSet presAssocID="{76626244-0E61-4202-9D23-A0104AC2C4EF}" presName="Parent1" presStyleLbl="node1" presStyleIdx="2" presStyleCnt="8">
        <dgm:presLayoutVars>
          <dgm:chMax val="1"/>
          <dgm:chPref val="1"/>
          <dgm:bulletEnabled val="1"/>
        </dgm:presLayoutVars>
      </dgm:prSet>
      <dgm:spPr/>
    </dgm:pt>
    <dgm:pt modelId="{26A6EFBC-C7FD-41DB-8372-4F5307CF3C61}" type="pres">
      <dgm:prSet presAssocID="{76626244-0E61-4202-9D23-A0104AC2C4EF}" presName="Childtext1" presStyleLbl="revTx" presStyleIdx="1" presStyleCnt="4">
        <dgm:presLayoutVars>
          <dgm:chMax val="0"/>
          <dgm:chPref val="0"/>
          <dgm:bulletEnabled val="1"/>
        </dgm:presLayoutVars>
      </dgm:prSet>
      <dgm:spPr/>
    </dgm:pt>
    <dgm:pt modelId="{BD370BC5-326B-42CA-8A90-D9C1BE8A4821}" type="pres">
      <dgm:prSet presAssocID="{76626244-0E61-4202-9D23-A0104AC2C4EF}" presName="BalanceSpacing" presStyleCnt="0"/>
      <dgm:spPr/>
    </dgm:pt>
    <dgm:pt modelId="{55373608-E504-48FB-898C-6FCE8839A43C}" type="pres">
      <dgm:prSet presAssocID="{76626244-0E61-4202-9D23-A0104AC2C4EF}" presName="BalanceSpacing1" presStyleCnt="0"/>
      <dgm:spPr/>
    </dgm:pt>
    <dgm:pt modelId="{8B170BB9-813D-4D73-8D0E-B1314C3154FA}" type="pres">
      <dgm:prSet presAssocID="{88E2C406-A990-440B-8CB8-AA1864F07277}" presName="Accent1Text" presStyleLbl="node1" presStyleIdx="3" presStyleCnt="8"/>
      <dgm:spPr/>
    </dgm:pt>
    <dgm:pt modelId="{062128C2-867D-4933-A7B4-A5E0892310D3}" type="pres">
      <dgm:prSet presAssocID="{88E2C406-A990-440B-8CB8-AA1864F07277}" presName="spaceBetweenRectangles" presStyleCnt="0"/>
      <dgm:spPr/>
    </dgm:pt>
    <dgm:pt modelId="{9B81ED19-0337-4497-88BF-4E15532DE898}" type="pres">
      <dgm:prSet presAssocID="{429F8DA4-CB9E-4B68-B6E8-18BCAE73019B}" presName="composite" presStyleCnt="0"/>
      <dgm:spPr/>
    </dgm:pt>
    <dgm:pt modelId="{B5382288-9F81-4768-90D6-1229F25C135E}" type="pres">
      <dgm:prSet presAssocID="{429F8DA4-CB9E-4B68-B6E8-18BCAE73019B}" presName="Parent1" presStyleLbl="node1" presStyleIdx="4" presStyleCnt="8">
        <dgm:presLayoutVars>
          <dgm:chMax val="1"/>
          <dgm:chPref val="1"/>
          <dgm:bulletEnabled val="1"/>
        </dgm:presLayoutVars>
      </dgm:prSet>
      <dgm:spPr/>
    </dgm:pt>
    <dgm:pt modelId="{0A557858-EA79-4EF3-9B88-3580B9B9304D}" type="pres">
      <dgm:prSet presAssocID="{429F8DA4-CB9E-4B68-B6E8-18BCAE73019B}" presName="Childtext1" presStyleLbl="revTx" presStyleIdx="2" presStyleCnt="4">
        <dgm:presLayoutVars>
          <dgm:chMax val="0"/>
          <dgm:chPref val="0"/>
          <dgm:bulletEnabled val="1"/>
        </dgm:presLayoutVars>
      </dgm:prSet>
      <dgm:spPr/>
    </dgm:pt>
    <dgm:pt modelId="{0B0196C8-7C0A-4A1D-BA57-D5ECD7B37412}" type="pres">
      <dgm:prSet presAssocID="{429F8DA4-CB9E-4B68-B6E8-18BCAE73019B}" presName="BalanceSpacing" presStyleCnt="0"/>
      <dgm:spPr/>
    </dgm:pt>
    <dgm:pt modelId="{E4934E18-7F2B-42A9-82DA-D0047D2A2D03}" type="pres">
      <dgm:prSet presAssocID="{429F8DA4-CB9E-4B68-B6E8-18BCAE73019B}" presName="BalanceSpacing1" presStyleCnt="0"/>
      <dgm:spPr/>
    </dgm:pt>
    <dgm:pt modelId="{F1F7D0CD-8A5E-4207-A02C-2405FCC3BE15}" type="pres">
      <dgm:prSet presAssocID="{A3265250-81BB-43CA-A663-D9D2FABB47B0}" presName="Accent1Text" presStyleLbl="node1" presStyleIdx="5" presStyleCnt="8"/>
      <dgm:spPr/>
    </dgm:pt>
    <dgm:pt modelId="{8206B08D-86D3-42C9-8951-AC662F4ABD9A}" type="pres">
      <dgm:prSet presAssocID="{A3265250-81BB-43CA-A663-D9D2FABB47B0}" presName="spaceBetweenRectangles" presStyleCnt="0"/>
      <dgm:spPr/>
    </dgm:pt>
    <dgm:pt modelId="{5919EDC4-109C-477E-A227-897D2868234D}" type="pres">
      <dgm:prSet presAssocID="{201F1C85-02E4-4959-9BE2-E3F5F2F4F635}" presName="composite" presStyleCnt="0"/>
      <dgm:spPr/>
    </dgm:pt>
    <dgm:pt modelId="{275ABB52-6044-4140-8D2D-BC5F82627314}" type="pres">
      <dgm:prSet presAssocID="{201F1C85-02E4-4959-9BE2-E3F5F2F4F635}" presName="Parent1" presStyleLbl="node1" presStyleIdx="6" presStyleCnt="8">
        <dgm:presLayoutVars>
          <dgm:chMax val="1"/>
          <dgm:chPref val="1"/>
          <dgm:bulletEnabled val="1"/>
        </dgm:presLayoutVars>
      </dgm:prSet>
      <dgm:spPr/>
    </dgm:pt>
    <dgm:pt modelId="{6D7766F7-057A-4E6C-962C-8D6E6D7DF853}" type="pres">
      <dgm:prSet presAssocID="{201F1C85-02E4-4959-9BE2-E3F5F2F4F635}" presName="Childtext1" presStyleLbl="revTx" presStyleIdx="3" presStyleCnt="4">
        <dgm:presLayoutVars>
          <dgm:chMax val="0"/>
          <dgm:chPref val="0"/>
          <dgm:bulletEnabled val="1"/>
        </dgm:presLayoutVars>
      </dgm:prSet>
      <dgm:spPr/>
    </dgm:pt>
    <dgm:pt modelId="{047E35B1-59B6-445F-8B72-F46603795218}" type="pres">
      <dgm:prSet presAssocID="{201F1C85-02E4-4959-9BE2-E3F5F2F4F635}" presName="BalanceSpacing" presStyleCnt="0"/>
      <dgm:spPr/>
    </dgm:pt>
    <dgm:pt modelId="{4081D146-2F33-40DB-8875-FAB80DB6FA3E}" type="pres">
      <dgm:prSet presAssocID="{201F1C85-02E4-4959-9BE2-E3F5F2F4F635}" presName="BalanceSpacing1" presStyleCnt="0"/>
      <dgm:spPr/>
    </dgm:pt>
    <dgm:pt modelId="{7E315B83-518F-4EE8-BB04-9C13DDE45486}" type="pres">
      <dgm:prSet presAssocID="{55598080-2CAE-4422-88D8-E50B378CCF1C}" presName="Accent1Text" presStyleLbl="node1" presStyleIdx="7" presStyleCnt="8"/>
      <dgm:spPr/>
    </dgm:pt>
  </dgm:ptLst>
  <dgm:cxnLst>
    <dgm:cxn modelId="{FF001413-A75B-41D8-9805-6D72D9D1AA63}" type="presOf" srcId="{55598080-2CAE-4422-88D8-E50B378CCF1C}" destId="{7E315B83-518F-4EE8-BB04-9C13DDE45486}" srcOrd="0" destOrd="0" presId="urn:microsoft.com/office/officeart/2008/layout/AlternatingHexagons"/>
    <dgm:cxn modelId="{6811E91D-909D-4E7B-AC7B-FB51D402EA10}" type="presOf" srcId="{5D57A5FC-B2DA-4B29-9B42-2A3F9675DA50}" destId="{F28CBC1F-A76B-40A6-8C58-9A741B441FF6}" srcOrd="0" destOrd="0" presId="urn:microsoft.com/office/officeart/2008/layout/AlternatingHexagons"/>
    <dgm:cxn modelId="{4785B420-D918-4397-9BD4-17CB2AC692F0}" type="presOf" srcId="{201F1C85-02E4-4959-9BE2-E3F5F2F4F635}" destId="{275ABB52-6044-4140-8D2D-BC5F82627314}" srcOrd="0" destOrd="0" presId="urn:microsoft.com/office/officeart/2008/layout/AlternatingHexagons"/>
    <dgm:cxn modelId="{2803F02A-0669-4DB5-BED4-21A5BEBFC8E9}" type="presOf" srcId="{88E2C406-A990-440B-8CB8-AA1864F07277}" destId="{8B170BB9-813D-4D73-8D0E-B1314C3154FA}" srcOrd="0" destOrd="0" presId="urn:microsoft.com/office/officeart/2008/layout/AlternatingHexagons"/>
    <dgm:cxn modelId="{6D933730-B2D5-4457-B952-0C83CEC0F95B}" srcId="{6DBD7E93-08D2-4340-A3D9-94382A826BB1}" destId="{76626244-0E61-4202-9D23-A0104AC2C4EF}" srcOrd="1" destOrd="0" parTransId="{CC5CCFF5-F78B-4F90-9790-66E004D9C316}" sibTransId="{88E2C406-A990-440B-8CB8-AA1864F07277}"/>
    <dgm:cxn modelId="{76DE205C-7695-488B-A9EC-3CB1A1EA2170}" type="presOf" srcId="{429F8DA4-CB9E-4B68-B6E8-18BCAE73019B}" destId="{B5382288-9F81-4768-90D6-1229F25C135E}" srcOrd="0" destOrd="0" presId="urn:microsoft.com/office/officeart/2008/layout/AlternatingHexagons"/>
    <dgm:cxn modelId="{E90E945D-4052-4B6D-806F-5A64B7AF36BF}" srcId="{6DBD7E93-08D2-4340-A3D9-94382A826BB1}" destId="{F5025339-A19C-47A9-BB3A-D732A76D5FBB}" srcOrd="0" destOrd="0" parTransId="{5FDB65CC-53BE-4A08-8789-D73790456C1E}" sibTransId="{BC4CEB47-BC5D-49F6-AB28-1F29385CDF86}"/>
    <dgm:cxn modelId="{539FDD66-A74D-49B4-B52A-CBECD4E65A9D}" type="presOf" srcId="{A3265250-81BB-43CA-A663-D9D2FABB47B0}" destId="{F1F7D0CD-8A5E-4207-A02C-2405FCC3BE15}" srcOrd="0" destOrd="0" presId="urn:microsoft.com/office/officeart/2008/layout/AlternatingHexagons"/>
    <dgm:cxn modelId="{00F0544F-D215-4409-B060-1B63996001FB}" srcId="{6DBD7E93-08D2-4340-A3D9-94382A826BB1}" destId="{429F8DA4-CB9E-4B68-B6E8-18BCAE73019B}" srcOrd="2" destOrd="0" parTransId="{31C1A590-CAFB-4F95-BEF7-84DA1E5E6FAD}" sibTransId="{A3265250-81BB-43CA-A663-D9D2FABB47B0}"/>
    <dgm:cxn modelId="{D7172297-3FAD-4A95-BEEB-2F4E8960EC98}" srcId="{6DBD7E93-08D2-4340-A3D9-94382A826BB1}" destId="{201F1C85-02E4-4959-9BE2-E3F5F2F4F635}" srcOrd="3" destOrd="0" parTransId="{EBF73143-A07C-40D0-8384-54431BFC82EB}" sibTransId="{55598080-2CAE-4422-88D8-E50B378CCF1C}"/>
    <dgm:cxn modelId="{BCBD55BD-3517-4B0C-AAF4-29D05FA611BB}" type="presOf" srcId="{6DBD7E93-08D2-4340-A3D9-94382A826BB1}" destId="{4A3F3C50-52E3-4053-8771-3D3BEDE98BBA}" srcOrd="0" destOrd="0" presId="urn:microsoft.com/office/officeart/2008/layout/AlternatingHexagons"/>
    <dgm:cxn modelId="{4AC5D7C0-A800-4C7D-A3FD-074E44CD18C2}" type="presOf" srcId="{BC4CEB47-BC5D-49F6-AB28-1F29385CDF86}" destId="{7CD61025-F304-48C2-AF59-E9638831E9B0}" srcOrd="0" destOrd="0" presId="urn:microsoft.com/office/officeart/2008/layout/AlternatingHexagons"/>
    <dgm:cxn modelId="{710FD3EA-488F-43B7-9C9A-E3FBA748D3D2}" srcId="{F5025339-A19C-47A9-BB3A-D732A76D5FBB}" destId="{5D57A5FC-B2DA-4B29-9B42-2A3F9675DA50}" srcOrd="0" destOrd="0" parTransId="{4B863A4C-04E2-4306-902F-A0EB4C4ED74B}" sibTransId="{F9120A42-3052-45EE-9755-F32F76F27F2C}"/>
    <dgm:cxn modelId="{59051BF4-0BD9-4B69-92C0-E5088BD4EE71}" type="presOf" srcId="{76626244-0E61-4202-9D23-A0104AC2C4EF}" destId="{1BBBBC99-2BF9-438D-ABF6-C01C1703507A}" srcOrd="0" destOrd="0" presId="urn:microsoft.com/office/officeart/2008/layout/AlternatingHexagons"/>
    <dgm:cxn modelId="{65E7BDF8-BC41-4B77-B73F-DA41FE062138}" type="presOf" srcId="{F5025339-A19C-47A9-BB3A-D732A76D5FBB}" destId="{1734CAFD-86C7-4AEA-A366-AAA3804DD54D}" srcOrd="0" destOrd="0" presId="urn:microsoft.com/office/officeart/2008/layout/AlternatingHexagons"/>
    <dgm:cxn modelId="{85A04089-890F-425F-A230-94A909222158}" type="presParOf" srcId="{4A3F3C50-52E3-4053-8771-3D3BEDE98BBA}" destId="{7ED63D91-A0B5-4A49-8684-276C85CBD329}" srcOrd="0" destOrd="0" presId="urn:microsoft.com/office/officeart/2008/layout/AlternatingHexagons"/>
    <dgm:cxn modelId="{780EC70F-EFD6-487C-9A30-8EA39464A651}" type="presParOf" srcId="{7ED63D91-A0B5-4A49-8684-276C85CBD329}" destId="{1734CAFD-86C7-4AEA-A366-AAA3804DD54D}" srcOrd="0" destOrd="0" presId="urn:microsoft.com/office/officeart/2008/layout/AlternatingHexagons"/>
    <dgm:cxn modelId="{DCF0022E-16D2-4071-8CA8-186ADF397184}" type="presParOf" srcId="{7ED63D91-A0B5-4A49-8684-276C85CBD329}" destId="{F28CBC1F-A76B-40A6-8C58-9A741B441FF6}" srcOrd="1" destOrd="0" presId="urn:microsoft.com/office/officeart/2008/layout/AlternatingHexagons"/>
    <dgm:cxn modelId="{8188E8B1-D33C-4498-AA62-3F343CBBFE4D}" type="presParOf" srcId="{7ED63D91-A0B5-4A49-8684-276C85CBD329}" destId="{6A74CF45-7E22-4814-8AF8-1D6768F34FC7}" srcOrd="2" destOrd="0" presId="urn:microsoft.com/office/officeart/2008/layout/AlternatingHexagons"/>
    <dgm:cxn modelId="{1740EC88-667B-4517-993D-9D8D6AE03EC1}" type="presParOf" srcId="{7ED63D91-A0B5-4A49-8684-276C85CBD329}" destId="{5C247645-85F9-4CB1-B94F-E0587A603303}" srcOrd="3" destOrd="0" presId="urn:microsoft.com/office/officeart/2008/layout/AlternatingHexagons"/>
    <dgm:cxn modelId="{EF86E008-4290-498C-A4F1-6F5F61BA189C}" type="presParOf" srcId="{7ED63D91-A0B5-4A49-8684-276C85CBD329}" destId="{7CD61025-F304-48C2-AF59-E9638831E9B0}" srcOrd="4" destOrd="0" presId="urn:microsoft.com/office/officeart/2008/layout/AlternatingHexagons"/>
    <dgm:cxn modelId="{069F8686-7AF3-4E4A-9E4F-7225697439E6}" type="presParOf" srcId="{4A3F3C50-52E3-4053-8771-3D3BEDE98BBA}" destId="{73C3816A-BDA5-400F-9934-1FFC5CA240A3}" srcOrd="1" destOrd="0" presId="urn:microsoft.com/office/officeart/2008/layout/AlternatingHexagons"/>
    <dgm:cxn modelId="{BCB6168A-96DD-42EF-AAEB-B93A57F1E3E6}" type="presParOf" srcId="{4A3F3C50-52E3-4053-8771-3D3BEDE98BBA}" destId="{446AEA96-732B-4F3D-84AF-A94D06927488}" srcOrd="2" destOrd="0" presId="urn:microsoft.com/office/officeart/2008/layout/AlternatingHexagons"/>
    <dgm:cxn modelId="{D4330112-2A90-4B98-85D7-433C16F0600B}" type="presParOf" srcId="{446AEA96-732B-4F3D-84AF-A94D06927488}" destId="{1BBBBC99-2BF9-438D-ABF6-C01C1703507A}" srcOrd="0" destOrd="0" presId="urn:microsoft.com/office/officeart/2008/layout/AlternatingHexagons"/>
    <dgm:cxn modelId="{B8245332-7584-4A0B-ADE2-737F24D7494A}" type="presParOf" srcId="{446AEA96-732B-4F3D-84AF-A94D06927488}" destId="{26A6EFBC-C7FD-41DB-8372-4F5307CF3C61}" srcOrd="1" destOrd="0" presId="urn:microsoft.com/office/officeart/2008/layout/AlternatingHexagons"/>
    <dgm:cxn modelId="{2A4F64AD-9876-42C6-A23E-CD98A9A94467}" type="presParOf" srcId="{446AEA96-732B-4F3D-84AF-A94D06927488}" destId="{BD370BC5-326B-42CA-8A90-D9C1BE8A4821}" srcOrd="2" destOrd="0" presId="urn:microsoft.com/office/officeart/2008/layout/AlternatingHexagons"/>
    <dgm:cxn modelId="{0B4E4ABC-273E-4166-AC5F-02C02244AE87}" type="presParOf" srcId="{446AEA96-732B-4F3D-84AF-A94D06927488}" destId="{55373608-E504-48FB-898C-6FCE8839A43C}" srcOrd="3" destOrd="0" presId="urn:microsoft.com/office/officeart/2008/layout/AlternatingHexagons"/>
    <dgm:cxn modelId="{783361A7-76CE-402C-A54D-86E3952AFE48}" type="presParOf" srcId="{446AEA96-732B-4F3D-84AF-A94D06927488}" destId="{8B170BB9-813D-4D73-8D0E-B1314C3154FA}" srcOrd="4" destOrd="0" presId="urn:microsoft.com/office/officeart/2008/layout/AlternatingHexagons"/>
    <dgm:cxn modelId="{2C9D52CE-7B4E-4713-894D-B6DD8E2E4742}" type="presParOf" srcId="{4A3F3C50-52E3-4053-8771-3D3BEDE98BBA}" destId="{062128C2-867D-4933-A7B4-A5E0892310D3}" srcOrd="3" destOrd="0" presId="urn:microsoft.com/office/officeart/2008/layout/AlternatingHexagons"/>
    <dgm:cxn modelId="{0C8A0616-C707-4EF7-A586-708BD8BE0F7D}" type="presParOf" srcId="{4A3F3C50-52E3-4053-8771-3D3BEDE98BBA}" destId="{9B81ED19-0337-4497-88BF-4E15532DE898}" srcOrd="4" destOrd="0" presId="urn:microsoft.com/office/officeart/2008/layout/AlternatingHexagons"/>
    <dgm:cxn modelId="{9319E191-EBE8-4CA2-B992-9E92968536D8}" type="presParOf" srcId="{9B81ED19-0337-4497-88BF-4E15532DE898}" destId="{B5382288-9F81-4768-90D6-1229F25C135E}" srcOrd="0" destOrd="0" presId="urn:microsoft.com/office/officeart/2008/layout/AlternatingHexagons"/>
    <dgm:cxn modelId="{175CFF13-70FD-4014-B925-90F15068220D}" type="presParOf" srcId="{9B81ED19-0337-4497-88BF-4E15532DE898}" destId="{0A557858-EA79-4EF3-9B88-3580B9B9304D}" srcOrd="1" destOrd="0" presId="urn:microsoft.com/office/officeart/2008/layout/AlternatingHexagons"/>
    <dgm:cxn modelId="{3406C9A8-E18D-41EA-972D-7791F2822819}" type="presParOf" srcId="{9B81ED19-0337-4497-88BF-4E15532DE898}" destId="{0B0196C8-7C0A-4A1D-BA57-D5ECD7B37412}" srcOrd="2" destOrd="0" presId="urn:microsoft.com/office/officeart/2008/layout/AlternatingHexagons"/>
    <dgm:cxn modelId="{EC4ED6CB-8510-4118-AF9D-AC7685C88944}" type="presParOf" srcId="{9B81ED19-0337-4497-88BF-4E15532DE898}" destId="{E4934E18-7F2B-42A9-82DA-D0047D2A2D03}" srcOrd="3" destOrd="0" presId="urn:microsoft.com/office/officeart/2008/layout/AlternatingHexagons"/>
    <dgm:cxn modelId="{31183D11-851D-4A2A-878A-98EA9481A6F2}" type="presParOf" srcId="{9B81ED19-0337-4497-88BF-4E15532DE898}" destId="{F1F7D0CD-8A5E-4207-A02C-2405FCC3BE15}" srcOrd="4" destOrd="0" presId="urn:microsoft.com/office/officeart/2008/layout/AlternatingHexagons"/>
    <dgm:cxn modelId="{4C89CC32-6C46-4DDB-8659-E93B244299EC}" type="presParOf" srcId="{4A3F3C50-52E3-4053-8771-3D3BEDE98BBA}" destId="{8206B08D-86D3-42C9-8951-AC662F4ABD9A}" srcOrd="5" destOrd="0" presId="urn:microsoft.com/office/officeart/2008/layout/AlternatingHexagons"/>
    <dgm:cxn modelId="{72AD106E-6D7C-46F4-8C8F-1EDEAC9F2D93}" type="presParOf" srcId="{4A3F3C50-52E3-4053-8771-3D3BEDE98BBA}" destId="{5919EDC4-109C-477E-A227-897D2868234D}" srcOrd="6" destOrd="0" presId="urn:microsoft.com/office/officeart/2008/layout/AlternatingHexagons"/>
    <dgm:cxn modelId="{F24CC2EB-B3CB-41FD-8378-4D679C2408DB}" type="presParOf" srcId="{5919EDC4-109C-477E-A227-897D2868234D}" destId="{275ABB52-6044-4140-8D2D-BC5F82627314}" srcOrd="0" destOrd="0" presId="urn:microsoft.com/office/officeart/2008/layout/AlternatingHexagons"/>
    <dgm:cxn modelId="{96A25440-BCAF-4B1F-BA83-25A15A1F6385}" type="presParOf" srcId="{5919EDC4-109C-477E-A227-897D2868234D}" destId="{6D7766F7-057A-4E6C-962C-8D6E6D7DF853}" srcOrd="1" destOrd="0" presId="urn:microsoft.com/office/officeart/2008/layout/AlternatingHexagons"/>
    <dgm:cxn modelId="{0B1434C9-468B-42BF-A2C9-8F8E821562ED}" type="presParOf" srcId="{5919EDC4-109C-477E-A227-897D2868234D}" destId="{047E35B1-59B6-445F-8B72-F46603795218}" srcOrd="2" destOrd="0" presId="urn:microsoft.com/office/officeart/2008/layout/AlternatingHexagons"/>
    <dgm:cxn modelId="{6BFE638E-D3FC-4C91-AFC4-16A84F63583C}" type="presParOf" srcId="{5919EDC4-109C-477E-A227-897D2868234D}" destId="{4081D146-2F33-40DB-8875-FAB80DB6FA3E}" srcOrd="3" destOrd="0" presId="urn:microsoft.com/office/officeart/2008/layout/AlternatingHexagons"/>
    <dgm:cxn modelId="{0781C3F1-607D-46D6-BF2A-6884640EB383}" type="presParOf" srcId="{5919EDC4-109C-477E-A227-897D2868234D}" destId="{7E315B83-518F-4EE8-BB04-9C13DDE4548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7616D-711D-47EB-8E0E-DC17DBBB4CA5}">
      <dsp:nvSpPr>
        <dsp:cNvPr id="0" name=""/>
        <dsp:cNvSpPr/>
      </dsp:nvSpPr>
      <dsp:spPr>
        <a:xfrm>
          <a:off x="1144200" y="1932"/>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Ubuntu" panose="020B0504030602030204" pitchFamily="34" charset="0"/>
            </a:rPr>
            <a:t>Omika Shrivastava</a:t>
          </a:r>
        </a:p>
        <a:p>
          <a:pPr marL="0" lvl="0" indent="0" algn="ctr" defTabSz="889000">
            <a:lnSpc>
              <a:spcPct val="90000"/>
            </a:lnSpc>
            <a:spcBef>
              <a:spcPct val="0"/>
            </a:spcBef>
            <a:spcAft>
              <a:spcPct val="35000"/>
            </a:spcAft>
            <a:buNone/>
          </a:pPr>
          <a:r>
            <a:rPr lang="en-US" sz="1200" kern="1200" dirty="0">
              <a:solidFill>
                <a:schemeClr val="tx1"/>
              </a:solidFill>
              <a:latin typeface="Ubuntu" panose="020B0504030602030204" pitchFamily="34" charset="0"/>
            </a:rPr>
            <a:t>13+ years experience in financial services across varied products </a:t>
          </a:r>
          <a:endParaRPr lang="en-SG" sz="1200" kern="1200" dirty="0">
            <a:solidFill>
              <a:schemeClr val="tx1"/>
            </a:solidFill>
            <a:latin typeface="Ubuntu" panose="020B0504030602030204" pitchFamily="34" charset="0"/>
          </a:endParaRPr>
        </a:p>
      </dsp:txBody>
      <dsp:txXfrm>
        <a:off x="1144200" y="1932"/>
        <a:ext cx="2662363" cy="1597418"/>
      </dsp:txXfrm>
    </dsp:sp>
    <dsp:sp modelId="{8EA6B6EE-9DCD-4C25-BF44-41F39DA0BAC5}">
      <dsp:nvSpPr>
        <dsp:cNvPr id="0" name=""/>
        <dsp:cNvSpPr/>
      </dsp:nvSpPr>
      <dsp:spPr>
        <a:xfrm>
          <a:off x="4072800" y="1932"/>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Goloknath Mishra</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14+ years experience in Digital Transformation using Microsoft Tech.</a:t>
          </a:r>
          <a:endParaRPr lang="en-SG" sz="1200" kern="1200" dirty="0">
            <a:solidFill>
              <a:srgbClr val="000000"/>
            </a:solidFill>
            <a:latin typeface="Ubuntu" panose="020B0504030602030204" pitchFamily="34" charset="0"/>
            <a:ea typeface="+mn-ea"/>
            <a:cs typeface="+mn-cs"/>
          </a:endParaRPr>
        </a:p>
      </dsp:txBody>
      <dsp:txXfrm>
        <a:off x="4072800" y="1932"/>
        <a:ext cx="2662363" cy="1597418"/>
      </dsp:txXfrm>
    </dsp:sp>
    <dsp:sp modelId="{A4F2AD3E-E42A-4B9B-B4B5-4F554C96D2FD}">
      <dsp:nvSpPr>
        <dsp:cNvPr id="0" name=""/>
        <dsp:cNvSpPr/>
      </dsp:nvSpPr>
      <dsp:spPr>
        <a:xfrm>
          <a:off x="1176628" y="1865586"/>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Ubuntu" panose="020B0504030602030204" pitchFamily="34" charset="0"/>
            </a:rPr>
            <a:t>Arpitha S Shet</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CA,4+ experience in Audit /Taxation and currently working as a financial Analyst</a:t>
          </a:r>
        </a:p>
        <a:p>
          <a:pPr marL="0" lvl="0" indent="0" algn="ctr" defTabSz="889000">
            <a:lnSpc>
              <a:spcPct val="90000"/>
            </a:lnSpc>
            <a:spcBef>
              <a:spcPct val="0"/>
            </a:spcBef>
            <a:spcAft>
              <a:spcPct val="35000"/>
            </a:spcAft>
            <a:buNone/>
          </a:pPr>
          <a:endParaRPr lang="en-SG" sz="1600" kern="1200" dirty="0">
            <a:solidFill>
              <a:schemeClr val="tx1"/>
            </a:solidFill>
            <a:latin typeface="Ubuntu" panose="020B0504030602030204" pitchFamily="34" charset="0"/>
          </a:endParaRPr>
        </a:p>
      </dsp:txBody>
      <dsp:txXfrm>
        <a:off x="1176628" y="1865586"/>
        <a:ext cx="2662363" cy="1597418"/>
      </dsp:txXfrm>
    </dsp:sp>
    <dsp:sp modelId="{2F7E4371-4D7C-411A-8887-9ADFB8C535ED}">
      <dsp:nvSpPr>
        <dsp:cNvPr id="0" name=""/>
        <dsp:cNvSpPr/>
      </dsp:nvSpPr>
      <dsp:spPr>
        <a:xfrm>
          <a:off x="4072800" y="1865586"/>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Monish Parekh</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11+ years experience in Fintech Industry</a:t>
          </a:r>
          <a:endParaRPr lang="en-SG" sz="1200" kern="1200" dirty="0">
            <a:solidFill>
              <a:srgbClr val="000000"/>
            </a:solidFill>
            <a:latin typeface="Ubuntu" panose="020B0504030602030204" pitchFamily="34" charset="0"/>
            <a:ea typeface="+mn-ea"/>
            <a:cs typeface="+mn-cs"/>
          </a:endParaRPr>
        </a:p>
      </dsp:txBody>
      <dsp:txXfrm>
        <a:off x="4072800" y="1865586"/>
        <a:ext cx="2662363" cy="1597418"/>
      </dsp:txXfrm>
    </dsp:sp>
    <dsp:sp modelId="{42EA3DBE-5198-4A73-AB3E-0DC612874C04}">
      <dsp:nvSpPr>
        <dsp:cNvPr id="0" name=""/>
        <dsp:cNvSpPr/>
      </dsp:nvSpPr>
      <dsp:spPr>
        <a:xfrm>
          <a:off x="1176628" y="3727005"/>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Komal Tiwari</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5+ years experience in Banking Industry</a:t>
          </a:r>
          <a:endParaRPr lang="en-SG" sz="1200" kern="1200" dirty="0">
            <a:solidFill>
              <a:srgbClr val="000000"/>
            </a:solidFill>
            <a:latin typeface="Ubuntu" panose="020B0504030602030204" pitchFamily="34" charset="0"/>
            <a:ea typeface="+mn-ea"/>
            <a:cs typeface="+mn-cs"/>
          </a:endParaRPr>
        </a:p>
      </dsp:txBody>
      <dsp:txXfrm>
        <a:off x="1176628" y="3727005"/>
        <a:ext cx="2662363" cy="1597418"/>
      </dsp:txXfrm>
    </dsp:sp>
    <dsp:sp modelId="{078588DA-554A-4A60-92BC-669754F246BC}">
      <dsp:nvSpPr>
        <dsp:cNvPr id="0" name=""/>
        <dsp:cNvSpPr/>
      </dsp:nvSpPr>
      <dsp:spPr>
        <a:xfrm>
          <a:off x="4072800" y="3729241"/>
          <a:ext cx="2662363" cy="159741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0000"/>
              </a:solidFill>
              <a:latin typeface="Ubuntu" panose="020B0504030602030204" pitchFamily="34" charset="0"/>
              <a:ea typeface="+mn-ea"/>
              <a:cs typeface="+mn-cs"/>
            </a:rPr>
            <a:t>Deepika Jude</a:t>
          </a:r>
        </a:p>
        <a:p>
          <a:pPr marL="0" lvl="0" indent="0" algn="ctr" defTabSz="889000">
            <a:lnSpc>
              <a:spcPct val="90000"/>
            </a:lnSpc>
            <a:spcBef>
              <a:spcPct val="0"/>
            </a:spcBef>
            <a:spcAft>
              <a:spcPct val="35000"/>
            </a:spcAft>
            <a:buNone/>
          </a:pPr>
          <a:r>
            <a:rPr lang="en-US" sz="1200" kern="1200" dirty="0">
              <a:solidFill>
                <a:srgbClr val="000000"/>
              </a:solidFill>
              <a:latin typeface="Ubuntu" panose="020B0504030602030204" pitchFamily="34" charset="0"/>
              <a:ea typeface="+mn-ea"/>
              <a:cs typeface="+mn-cs"/>
            </a:rPr>
            <a:t>13+ years experience in Fintech Industry </a:t>
          </a:r>
          <a:endParaRPr lang="en-SG" sz="1200" kern="1200" dirty="0">
            <a:solidFill>
              <a:srgbClr val="000000"/>
            </a:solidFill>
            <a:latin typeface="Ubuntu" panose="020B0504030602030204" pitchFamily="34" charset="0"/>
            <a:ea typeface="+mn-ea"/>
            <a:cs typeface="+mn-cs"/>
          </a:endParaRPr>
        </a:p>
      </dsp:txBody>
      <dsp:txXfrm>
        <a:off x="4072800" y="3729241"/>
        <a:ext cx="2662363" cy="15974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C2E7E-D5BC-42AA-8D7E-C1C7BFAE8F69}">
      <dsp:nvSpPr>
        <dsp:cNvPr id="0" name=""/>
        <dsp:cNvSpPr/>
      </dsp:nvSpPr>
      <dsp:spPr>
        <a:xfrm>
          <a:off x="0" y="50033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latin typeface="Ubuntu" panose="020B0504030602030204" pitchFamily="34" charset="0"/>
            </a:rPr>
            <a:t>Industry Diversification/New Technologies</a:t>
          </a:r>
        </a:p>
      </dsp:txBody>
      <dsp:txXfrm>
        <a:off x="0" y="500332"/>
        <a:ext cx="2317757" cy="1390654"/>
      </dsp:txXfrm>
    </dsp:sp>
    <dsp:sp modelId="{056DB794-F2C1-457B-BA68-A2D66BB982FC}">
      <dsp:nvSpPr>
        <dsp:cNvPr id="0" name=""/>
        <dsp:cNvSpPr/>
      </dsp:nvSpPr>
      <dsp:spPr>
        <a:xfrm>
          <a:off x="2549533" y="50033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tx1"/>
              </a:solidFill>
              <a:latin typeface="Ubuntu" panose="020B0504030602030204" pitchFamily="34" charset="0"/>
            </a:rPr>
            <a:t>Provide end to end solution including customer service platform with Geo Tag</a:t>
          </a:r>
          <a:endParaRPr lang="en-US" sz="1500" kern="1200" dirty="0">
            <a:solidFill>
              <a:schemeClr val="tx1"/>
            </a:solidFill>
            <a:latin typeface="Ubuntu" panose="020B0504030602030204" pitchFamily="34" charset="0"/>
          </a:endParaRPr>
        </a:p>
      </dsp:txBody>
      <dsp:txXfrm>
        <a:off x="2549533" y="500332"/>
        <a:ext cx="2317757" cy="1390654"/>
      </dsp:txXfrm>
    </dsp:sp>
    <dsp:sp modelId="{8580F98A-4A9B-4DBE-B6F3-0E2E9B66059D}">
      <dsp:nvSpPr>
        <dsp:cNvPr id="0" name=""/>
        <dsp:cNvSpPr/>
      </dsp:nvSpPr>
      <dsp:spPr>
        <a:xfrm>
          <a:off x="5099066" y="50033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Ubuntu" panose="020B0504030602030204" pitchFamily="34" charset="0"/>
            </a:rPr>
            <a:t>Greater use of copilot capability including loyalty &amp; customer lifetime value </a:t>
          </a:r>
          <a:endParaRPr lang="en-IN" sz="1500" kern="1200" dirty="0">
            <a:solidFill>
              <a:schemeClr val="tx1"/>
            </a:solidFill>
            <a:latin typeface="Ubuntu" panose="020B0504030602030204" pitchFamily="34" charset="0"/>
          </a:endParaRPr>
        </a:p>
      </dsp:txBody>
      <dsp:txXfrm>
        <a:off x="5099066" y="500332"/>
        <a:ext cx="2317757" cy="1390654"/>
      </dsp:txXfrm>
    </dsp:sp>
    <dsp:sp modelId="{F5C22975-11F0-46BC-A55C-2EAFD5323944}">
      <dsp:nvSpPr>
        <dsp:cNvPr id="0" name=""/>
        <dsp:cNvSpPr/>
      </dsp:nvSpPr>
      <dsp:spPr>
        <a:xfrm>
          <a:off x="0" y="212276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latin typeface="Ubuntu" panose="020B0504030602030204" pitchFamily="34" charset="0"/>
            </a:rPr>
            <a:t>Industry connect facilitation</a:t>
          </a:r>
        </a:p>
      </dsp:txBody>
      <dsp:txXfrm>
        <a:off x="0" y="2122762"/>
        <a:ext cx="2317757" cy="1390654"/>
      </dsp:txXfrm>
    </dsp:sp>
    <dsp:sp modelId="{5B554CB1-2536-4537-8391-63050D6CFB59}">
      <dsp:nvSpPr>
        <dsp:cNvPr id="0" name=""/>
        <dsp:cNvSpPr/>
      </dsp:nvSpPr>
      <dsp:spPr>
        <a:xfrm>
          <a:off x="2549533" y="212276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latin typeface="Ubuntu" panose="020B0504030602030204" pitchFamily="34" charset="0"/>
            </a:rPr>
            <a:t>Customer Engagement and Talent Acquisitions</a:t>
          </a:r>
        </a:p>
      </dsp:txBody>
      <dsp:txXfrm>
        <a:off x="2549533" y="2122762"/>
        <a:ext cx="2317757" cy="1390654"/>
      </dsp:txXfrm>
    </dsp:sp>
    <dsp:sp modelId="{D378E37E-16A1-40A1-B4E7-01C184398BDE}">
      <dsp:nvSpPr>
        <dsp:cNvPr id="0" name=""/>
        <dsp:cNvSpPr/>
      </dsp:nvSpPr>
      <dsp:spPr>
        <a:xfrm>
          <a:off x="5099066" y="2122762"/>
          <a:ext cx="2317757" cy="13906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latin typeface="Ubuntu" panose="020B0504030602030204" pitchFamily="34" charset="0"/>
            </a:rPr>
            <a:t>Strategic Partnerships</a:t>
          </a:r>
        </a:p>
      </dsp:txBody>
      <dsp:txXfrm>
        <a:off x="5099066" y="2122762"/>
        <a:ext cx="2317757" cy="1390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F2727-74D8-4129-9C14-AEF4716C9EFD}">
      <dsp:nvSpPr>
        <dsp:cNvPr id="0" name=""/>
        <dsp:cNvSpPr/>
      </dsp:nvSpPr>
      <dsp:spPr>
        <a:xfrm>
          <a:off x="4709384" y="0"/>
          <a:ext cx="2292115" cy="229234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E5E2F-4757-4AF6-B801-95958E30E451}">
      <dsp:nvSpPr>
        <dsp:cNvPr id="0" name=""/>
        <dsp:cNvSpPr/>
      </dsp:nvSpPr>
      <dsp:spPr>
        <a:xfrm>
          <a:off x="5215447" y="829768"/>
          <a:ext cx="1279130" cy="639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Ubuntu" panose="020B0504030602030204" pitchFamily="34" charset="0"/>
            </a:rPr>
            <a:t>Banking Sector</a:t>
          </a:r>
        </a:p>
      </dsp:txBody>
      <dsp:txXfrm>
        <a:off x="5215447" y="829768"/>
        <a:ext cx="1279130" cy="639499"/>
      </dsp:txXfrm>
    </dsp:sp>
    <dsp:sp modelId="{64A9DD37-48B1-40DD-B3C4-180E5A2AE0AE}">
      <dsp:nvSpPr>
        <dsp:cNvPr id="0" name=""/>
        <dsp:cNvSpPr/>
      </dsp:nvSpPr>
      <dsp:spPr>
        <a:xfrm>
          <a:off x="4072613" y="1317295"/>
          <a:ext cx="2292115" cy="2292349"/>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4D7290-F5E6-48C7-AC0C-6FF6FB6B3327}">
      <dsp:nvSpPr>
        <dsp:cNvPr id="0" name=""/>
        <dsp:cNvSpPr/>
      </dsp:nvSpPr>
      <dsp:spPr>
        <a:xfrm>
          <a:off x="4576096" y="2149495"/>
          <a:ext cx="1279130" cy="639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Ubuntu" panose="020B0504030602030204" pitchFamily="34" charset="0"/>
            </a:rPr>
            <a:t>Large and Medium NBFC’s</a:t>
          </a:r>
        </a:p>
      </dsp:txBody>
      <dsp:txXfrm>
        <a:off x="4576096" y="2149495"/>
        <a:ext cx="1279130" cy="639499"/>
      </dsp:txXfrm>
    </dsp:sp>
    <dsp:sp modelId="{900597C5-E45E-43DE-923F-680BFCF4AE8B}">
      <dsp:nvSpPr>
        <dsp:cNvPr id="0" name=""/>
        <dsp:cNvSpPr/>
      </dsp:nvSpPr>
      <dsp:spPr>
        <a:xfrm>
          <a:off x="4709384" y="2639453"/>
          <a:ext cx="2292115" cy="2292349"/>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E4CD4-6737-40B7-B576-412400220192}">
      <dsp:nvSpPr>
        <dsp:cNvPr id="0" name=""/>
        <dsp:cNvSpPr/>
      </dsp:nvSpPr>
      <dsp:spPr>
        <a:xfrm>
          <a:off x="5215447" y="3469221"/>
          <a:ext cx="1279130" cy="639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Ubuntu" panose="020B0504030602030204" pitchFamily="34" charset="0"/>
            </a:rPr>
            <a:t>Credit Card Companies</a:t>
          </a:r>
        </a:p>
      </dsp:txBody>
      <dsp:txXfrm>
        <a:off x="5215447" y="3469221"/>
        <a:ext cx="1279130" cy="639499"/>
      </dsp:txXfrm>
    </dsp:sp>
    <dsp:sp modelId="{DCC19EAA-385B-4F4B-8B37-605071C89BCA}">
      <dsp:nvSpPr>
        <dsp:cNvPr id="0" name=""/>
        <dsp:cNvSpPr/>
      </dsp:nvSpPr>
      <dsp:spPr>
        <a:xfrm>
          <a:off x="4235998" y="4108721"/>
          <a:ext cx="1969215" cy="1970167"/>
        </a:xfrm>
        <a:prstGeom prst="blockArc">
          <a:avLst>
            <a:gd name="adj1" fmla="val 0"/>
            <a:gd name="adj2" fmla="val 18900000"/>
            <a:gd name="adj3" fmla="val 1274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89EF6F-9A96-4977-9BE5-886C3A28E985}">
      <dsp:nvSpPr>
        <dsp:cNvPr id="0" name=""/>
        <dsp:cNvSpPr/>
      </dsp:nvSpPr>
      <dsp:spPr>
        <a:xfrm>
          <a:off x="4576096" y="4788948"/>
          <a:ext cx="1279130" cy="639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Ubuntu" panose="020B0504030602030204" pitchFamily="34" charset="0"/>
            </a:rPr>
            <a:t>Payment Aggregators</a:t>
          </a:r>
        </a:p>
      </dsp:txBody>
      <dsp:txXfrm>
        <a:off x="4576096" y="4788948"/>
        <a:ext cx="1279130" cy="639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D9B74-1667-4C21-BB5C-C6528A84D095}">
      <dsp:nvSpPr>
        <dsp:cNvPr id="0" name=""/>
        <dsp:cNvSpPr/>
      </dsp:nvSpPr>
      <dsp:spPr>
        <a:xfrm>
          <a:off x="0" y="328278"/>
          <a:ext cx="3396735" cy="1358694"/>
        </a:xfrm>
        <a:prstGeom prst="rect">
          <a:avLst/>
        </a:prstGeom>
        <a:solidFill>
          <a:srgbClr val="001A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Ubuntu" panose="020B0504030602030204" pitchFamily="34" charset="0"/>
            </a:rPr>
            <a:t>Negative scan checks</a:t>
          </a:r>
          <a:endParaRPr lang="en-IN" sz="2400" kern="1200" dirty="0">
            <a:latin typeface="Ubuntu" panose="020B0504030602030204" pitchFamily="34" charset="0"/>
          </a:endParaRPr>
        </a:p>
      </dsp:txBody>
      <dsp:txXfrm>
        <a:off x="0" y="328278"/>
        <a:ext cx="3396735" cy="1358694"/>
      </dsp:txXfrm>
    </dsp:sp>
    <dsp:sp modelId="{6A5102F0-7CCB-4645-A158-C33F859ACEF8}">
      <dsp:nvSpPr>
        <dsp:cNvPr id="0" name=""/>
        <dsp:cNvSpPr/>
      </dsp:nvSpPr>
      <dsp:spPr>
        <a:xfrm>
          <a:off x="3483" y="1704562"/>
          <a:ext cx="3396735" cy="299912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Identifying</a:t>
          </a:r>
          <a:endParaRPr lang="en-IN" sz="1400" kern="1200" dirty="0">
            <a:latin typeface="Ubuntu" panose="020B0504030602030204" pitchFamily="34" charset="0"/>
          </a:endParaRPr>
        </a:p>
        <a:p>
          <a:pPr marL="228600" lvl="2" indent="-114300" algn="l" defTabSz="622300">
            <a:lnSpc>
              <a:spcPct val="90000"/>
            </a:lnSpc>
            <a:spcBef>
              <a:spcPct val="0"/>
            </a:spcBef>
            <a:spcAft>
              <a:spcPct val="15000"/>
            </a:spcAft>
            <a:buChar char="•"/>
          </a:pPr>
          <a:r>
            <a:rPr lang="en-US" sz="1400" kern="1200" dirty="0">
              <a:latin typeface="Ubuntu" panose="020B0504030602030204" pitchFamily="34" charset="0"/>
            </a:rPr>
            <a:t>Defaulters</a:t>
          </a:r>
          <a:endParaRPr lang="en-IN" sz="1400" kern="1200" dirty="0">
            <a:latin typeface="Ubuntu" panose="020B0504030602030204" pitchFamily="34" charset="0"/>
          </a:endParaRPr>
        </a:p>
        <a:p>
          <a:pPr marL="228600" lvl="2" indent="-114300" algn="l" defTabSz="622300">
            <a:lnSpc>
              <a:spcPct val="90000"/>
            </a:lnSpc>
            <a:spcBef>
              <a:spcPct val="0"/>
            </a:spcBef>
            <a:spcAft>
              <a:spcPct val="15000"/>
            </a:spcAft>
            <a:buChar char="•"/>
          </a:pPr>
          <a:r>
            <a:rPr lang="en-US" sz="1400" kern="1200" dirty="0">
              <a:latin typeface="Ubuntu" panose="020B0504030602030204" pitchFamily="34" charset="0"/>
            </a:rPr>
            <a:t>Fraudsters</a:t>
          </a:r>
          <a:endParaRPr lang="en-IN" sz="1400" kern="1200" dirty="0">
            <a:latin typeface="Ubuntu" panose="020B0504030602030204" pitchFamily="34" charset="0"/>
          </a:endParaRPr>
        </a:p>
        <a:p>
          <a:pPr marL="228600" lvl="2" indent="-114300" algn="l" defTabSz="622300">
            <a:lnSpc>
              <a:spcPct val="90000"/>
            </a:lnSpc>
            <a:spcBef>
              <a:spcPct val="0"/>
            </a:spcBef>
            <a:spcAft>
              <a:spcPct val="15000"/>
            </a:spcAft>
            <a:buChar char="•"/>
          </a:pPr>
          <a:r>
            <a:rPr lang="en-US" sz="1400" kern="1200" dirty="0">
              <a:latin typeface="Ubuntu" panose="020B0504030602030204" pitchFamily="34" charset="0"/>
            </a:rPr>
            <a:t>Hawala Entities</a:t>
          </a:r>
          <a:endParaRPr lang="en-IN" sz="1400" kern="1200" dirty="0">
            <a:latin typeface="Ubuntu" panose="020B0504030602030204" pitchFamily="34" charset="0"/>
          </a:endParaRPr>
        </a:p>
        <a:p>
          <a:pPr marL="228600" lvl="2" indent="-114300" algn="l" defTabSz="622300">
            <a:lnSpc>
              <a:spcPct val="90000"/>
            </a:lnSpc>
            <a:spcBef>
              <a:spcPct val="0"/>
            </a:spcBef>
            <a:spcAft>
              <a:spcPct val="15000"/>
            </a:spcAft>
            <a:buChar char="•"/>
          </a:pPr>
          <a:r>
            <a:rPr lang="en-US" sz="1400" kern="1200" dirty="0">
              <a:latin typeface="Ubuntu" panose="020B0504030602030204" pitchFamily="34" charset="0"/>
            </a:rPr>
            <a:t>Debarred Entities</a:t>
          </a:r>
          <a:endParaRPr lang="en-IN" sz="1400" kern="1200" dirty="0">
            <a:latin typeface="Ubuntu" panose="020B0504030602030204" pitchFamily="34" charset="0"/>
          </a:endParaRPr>
        </a:p>
        <a:p>
          <a:pPr marL="228600" lvl="2" indent="-114300" algn="l" defTabSz="622300">
            <a:lnSpc>
              <a:spcPct val="90000"/>
            </a:lnSpc>
            <a:spcBef>
              <a:spcPct val="0"/>
            </a:spcBef>
            <a:spcAft>
              <a:spcPct val="15000"/>
            </a:spcAft>
            <a:buChar char="•"/>
          </a:pPr>
          <a:r>
            <a:rPr lang="en-US" sz="1400" kern="1200" dirty="0">
              <a:latin typeface="Ubuntu" panose="020B0504030602030204" pitchFamily="34" charset="0"/>
            </a:rPr>
            <a:t>Regulatory actions, etc.</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Finding Civil or Criminal Cases</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Dashboard</a:t>
          </a:r>
          <a:endParaRPr lang="en-IN" sz="1400" kern="1200" dirty="0">
            <a:latin typeface="Ubuntu" panose="020B0504030602030204" pitchFamily="34" charset="0"/>
          </a:endParaRPr>
        </a:p>
      </dsp:txBody>
      <dsp:txXfrm>
        <a:off x="3483" y="1704562"/>
        <a:ext cx="3396735" cy="2999124"/>
      </dsp:txXfrm>
    </dsp:sp>
    <dsp:sp modelId="{DEB22BDB-11E2-4CFA-9922-56D6D7205411}">
      <dsp:nvSpPr>
        <dsp:cNvPr id="0" name=""/>
        <dsp:cNvSpPr/>
      </dsp:nvSpPr>
      <dsp:spPr>
        <a:xfrm>
          <a:off x="3875762" y="397525"/>
          <a:ext cx="3396735" cy="1358694"/>
        </a:xfrm>
        <a:prstGeom prst="rect">
          <a:avLst/>
        </a:prstGeom>
        <a:solidFill>
          <a:srgbClr val="001A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Ubuntu" panose="020B0504030602030204" pitchFamily="34" charset="0"/>
            </a:rPr>
            <a:t>Litigation checks</a:t>
          </a:r>
          <a:endParaRPr lang="en-IN" sz="2400" kern="1200" dirty="0">
            <a:latin typeface="Ubuntu" panose="020B0504030602030204" pitchFamily="34" charset="0"/>
          </a:endParaRPr>
        </a:p>
      </dsp:txBody>
      <dsp:txXfrm>
        <a:off x="3875762" y="397525"/>
        <a:ext cx="3396735" cy="1358694"/>
      </dsp:txXfrm>
    </dsp:sp>
    <dsp:sp modelId="{AC5316EE-83AE-4ABE-8D79-8B0E28C29681}">
      <dsp:nvSpPr>
        <dsp:cNvPr id="0" name=""/>
        <dsp:cNvSpPr/>
      </dsp:nvSpPr>
      <dsp:spPr>
        <a:xfrm>
          <a:off x="3875762" y="1577166"/>
          <a:ext cx="3396735" cy="31689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Monitoring comprehensive coverage of courts</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Tracking case calendar, new cases filed against the organization</a:t>
          </a:r>
          <a:endParaRPr lang="en-IN" sz="1400" kern="1200" dirty="0">
            <a:latin typeface="Ubuntu" panose="020B0504030602030204" pitchFamily="34" charset="0"/>
          </a:endParaRPr>
        </a:p>
      </dsp:txBody>
      <dsp:txXfrm>
        <a:off x="3875762" y="1577166"/>
        <a:ext cx="3396735" cy="3168986"/>
      </dsp:txXfrm>
    </dsp:sp>
    <dsp:sp modelId="{7CE39B77-8B31-40B7-B52E-1B284F1E9784}">
      <dsp:nvSpPr>
        <dsp:cNvPr id="0" name=""/>
        <dsp:cNvSpPr/>
      </dsp:nvSpPr>
      <dsp:spPr>
        <a:xfrm>
          <a:off x="7748041" y="439660"/>
          <a:ext cx="3396735" cy="1358694"/>
        </a:xfrm>
        <a:prstGeom prst="rect">
          <a:avLst/>
        </a:prstGeom>
        <a:solidFill>
          <a:srgbClr val="001A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Ubuntu" panose="020B0504030602030204" pitchFamily="34" charset="0"/>
            </a:rPr>
            <a:t>Tracking Beneficial Ownership</a:t>
          </a:r>
          <a:endParaRPr lang="en-IN" sz="2400" kern="1200" dirty="0">
            <a:latin typeface="Ubuntu" panose="020B0504030602030204" pitchFamily="34" charset="0"/>
          </a:endParaRPr>
        </a:p>
      </dsp:txBody>
      <dsp:txXfrm>
        <a:off x="7748041" y="439660"/>
        <a:ext cx="3396735" cy="1358694"/>
      </dsp:txXfrm>
    </dsp:sp>
    <dsp:sp modelId="{022CC646-9349-4CD2-B065-C78C209B2FC3}">
      <dsp:nvSpPr>
        <dsp:cNvPr id="0" name=""/>
        <dsp:cNvSpPr/>
      </dsp:nvSpPr>
      <dsp:spPr>
        <a:xfrm>
          <a:off x="7748041" y="1703571"/>
          <a:ext cx="3396735" cy="300044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Identifying Significant and Ultimate Beneficial Owners (SBOs and UBOs)</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Graph Analysis</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Data Matching and Deduplication</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Document Clustering</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rPr>
            <a:t>Network Analysis</a:t>
          </a:r>
          <a:endParaRPr lang="en-IN" sz="1400" kern="1200" dirty="0">
            <a:latin typeface="Ubuntu" panose="020B0504030602030204" pitchFamily="34" charset="0"/>
          </a:endParaRPr>
        </a:p>
      </dsp:txBody>
      <dsp:txXfrm>
        <a:off x="7748041" y="1703571"/>
        <a:ext cx="3396735" cy="3000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819A1-80B5-47D8-BAEE-B899AE2C49E0}">
      <dsp:nvSpPr>
        <dsp:cNvPr id="0" name=""/>
        <dsp:cNvSpPr/>
      </dsp:nvSpPr>
      <dsp:spPr>
        <a:xfrm>
          <a:off x="39" y="521807"/>
          <a:ext cx="3797104" cy="1518841"/>
        </a:xfrm>
        <a:prstGeom prst="rect">
          <a:avLst/>
        </a:prstGeom>
        <a:solidFill>
          <a:srgbClr val="001A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Ubuntu" panose="020B0504030602030204" pitchFamily="34" charset="0"/>
            </a:rPr>
            <a:t>Income Insights Pro</a:t>
          </a:r>
          <a:endParaRPr lang="en-SG" sz="2400" kern="1200" dirty="0">
            <a:latin typeface="Ubuntu" panose="020B0504030602030204" pitchFamily="34" charset="0"/>
          </a:endParaRPr>
        </a:p>
      </dsp:txBody>
      <dsp:txXfrm>
        <a:off x="39" y="521807"/>
        <a:ext cx="3797104" cy="1518841"/>
      </dsp:txXfrm>
    </dsp:sp>
    <dsp:sp modelId="{D30C9695-AFBA-4080-BC79-111B2FB83B28}">
      <dsp:nvSpPr>
        <dsp:cNvPr id="0" name=""/>
        <dsp:cNvSpPr/>
      </dsp:nvSpPr>
      <dsp:spPr>
        <a:xfrm>
          <a:off x="39" y="2040648"/>
          <a:ext cx="3797104" cy="2854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endParaRPr lang="en-SG"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IN" sz="1400" kern="1200" dirty="0">
              <a:effectLst/>
              <a:latin typeface="Ubuntu" panose="020B0504030602030204" pitchFamily="34" charset="0"/>
              <a:ea typeface="Calibri" panose="020F0502020204030204" pitchFamily="34" charset="0"/>
              <a:cs typeface="Times New Roman" panose="02020603050405020304" pitchFamily="18" charset="0"/>
            </a:rPr>
            <a:t>This system efficiently extracts and reconciles data from diverse sources, including bank statements and various income documents like Payslips, ITR forms, ITR-V, and Form 16, sourced from both online and offline channels</a:t>
          </a:r>
          <a:r>
            <a:rPr lang="en-US" sz="1400" b="0" i="0" kern="1200" dirty="0">
              <a:solidFill>
                <a:srgbClr val="0F0F0F"/>
              </a:solidFill>
              <a:effectLst/>
              <a:latin typeface="Ubuntu" panose="020B0504030602030204" pitchFamily="34" charset="0"/>
            </a:rPr>
            <a:t>.</a:t>
          </a:r>
        </a:p>
        <a:p>
          <a:pPr marL="114300" lvl="1" indent="-114300" algn="l" defTabSz="622300">
            <a:lnSpc>
              <a:spcPct val="90000"/>
            </a:lnSpc>
            <a:spcBef>
              <a:spcPct val="0"/>
            </a:spcBef>
            <a:spcAft>
              <a:spcPct val="15000"/>
            </a:spcAft>
            <a:buChar char="•"/>
          </a:pPr>
          <a:endParaRPr lang="en-US" sz="1400" b="0" i="0" kern="1200" dirty="0">
            <a:solidFill>
              <a:srgbClr val="0F0F0F"/>
            </a:solidFill>
            <a:effectLst/>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b="0" i="0" kern="1200" dirty="0">
              <a:solidFill>
                <a:srgbClr val="0F0F0F"/>
              </a:solidFill>
              <a:effectLst/>
              <a:latin typeface="Ubuntu" panose="020B0504030602030204" pitchFamily="34" charset="0"/>
            </a:rPr>
            <a:t>It shall highlight outliers and anomalies in data thus generating valuable insights which are otherwise invisible /difficult to gauge while scanning large volumes of data.</a:t>
          </a:r>
        </a:p>
      </dsp:txBody>
      <dsp:txXfrm>
        <a:off x="39" y="2040648"/>
        <a:ext cx="3797104" cy="2854800"/>
      </dsp:txXfrm>
    </dsp:sp>
    <dsp:sp modelId="{D8AB72D6-2CFD-42D3-9E5D-ABB164C5C74F}">
      <dsp:nvSpPr>
        <dsp:cNvPr id="0" name=""/>
        <dsp:cNvSpPr/>
      </dsp:nvSpPr>
      <dsp:spPr>
        <a:xfrm>
          <a:off x="4328738" y="521807"/>
          <a:ext cx="3797104" cy="1518841"/>
        </a:xfrm>
        <a:prstGeom prst="rect">
          <a:avLst/>
        </a:prstGeom>
        <a:solidFill>
          <a:srgbClr val="001A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Ubuntu" panose="020B0504030602030204" pitchFamily="34" charset="0"/>
            </a:rPr>
            <a:t>Verify 360</a:t>
          </a:r>
          <a:endParaRPr lang="en-SG" sz="2400" kern="1200" dirty="0">
            <a:latin typeface="Ubuntu" panose="020B0504030602030204" pitchFamily="34" charset="0"/>
          </a:endParaRPr>
        </a:p>
      </dsp:txBody>
      <dsp:txXfrm>
        <a:off x="4328738" y="521807"/>
        <a:ext cx="3797104" cy="1518841"/>
      </dsp:txXfrm>
    </dsp:sp>
    <dsp:sp modelId="{A70494B1-1968-4DD6-8CD1-7441C4672AEB}">
      <dsp:nvSpPr>
        <dsp:cNvPr id="0" name=""/>
        <dsp:cNvSpPr/>
      </dsp:nvSpPr>
      <dsp:spPr>
        <a:xfrm>
          <a:off x="4328738" y="2040648"/>
          <a:ext cx="3797104" cy="2854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endParaRPr lang="en-SG"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US" sz="1400" kern="1200" dirty="0">
              <a:latin typeface="Ubuntu" panose="020B0504030602030204" pitchFamily="34" charset="0"/>
              <a:ea typeface="Calibri" panose="020F0502020204030204" pitchFamily="34" charset="0"/>
              <a:cs typeface="Times New Roman" panose="02020603050405020304" pitchFamily="18" charset="0"/>
            </a:rPr>
            <a:t>This involves </a:t>
          </a:r>
          <a:r>
            <a:rPr lang="en-IN" sz="1400" kern="1200" dirty="0">
              <a:latin typeface="Ubuntu" panose="020B0504030602030204" pitchFamily="34" charset="0"/>
              <a:ea typeface="Calibri" panose="020F0502020204030204" pitchFamily="34" charset="0"/>
              <a:cs typeface="Times New Roman" panose="02020603050405020304" pitchFamily="18" charset="0"/>
            </a:rPr>
            <a:t>assessing the creditworthiness of individuals or entities applying for loans.</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r>
            <a:rPr lang="en-IN" sz="1400" kern="1200" dirty="0">
              <a:latin typeface="Ubuntu" panose="020B0504030602030204" pitchFamily="34" charset="0"/>
              <a:ea typeface="Calibri" panose="020F0502020204030204" pitchFamily="34" charset="0"/>
              <a:cs typeface="Times New Roman" panose="02020603050405020304" pitchFamily="18" charset="0"/>
            </a:rPr>
            <a:t>This process helps lenders make informed decisions regarding whether to approve or deny a credit application on the basis of customers Credit Rating , existing borrowings, repayment pattern etc. </a:t>
          </a:r>
          <a:endParaRPr lang="en-IN"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SG"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SG" sz="1400" kern="1200" dirty="0">
            <a:latin typeface="Ubuntu" panose="020B0504030602030204" pitchFamily="34" charset="0"/>
          </a:endParaRPr>
        </a:p>
        <a:p>
          <a:pPr marL="114300" lvl="1" indent="-114300" algn="l" defTabSz="622300">
            <a:lnSpc>
              <a:spcPct val="90000"/>
            </a:lnSpc>
            <a:spcBef>
              <a:spcPct val="0"/>
            </a:spcBef>
            <a:spcAft>
              <a:spcPct val="15000"/>
            </a:spcAft>
            <a:buChar char="•"/>
          </a:pPr>
          <a:endParaRPr lang="en-SG" sz="1400" kern="1200" dirty="0">
            <a:latin typeface="Ubuntu" panose="020B0504030602030204" pitchFamily="34" charset="0"/>
          </a:endParaRPr>
        </a:p>
      </dsp:txBody>
      <dsp:txXfrm>
        <a:off x="4328738" y="2040648"/>
        <a:ext cx="3797104"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7F4CD-71B1-4B8F-8A7E-9BB3FD2CA55B}">
      <dsp:nvSpPr>
        <dsp:cNvPr id="0" name=""/>
        <dsp:cNvSpPr/>
      </dsp:nvSpPr>
      <dsp:spPr>
        <a:xfrm>
          <a:off x="0" y="470754"/>
          <a:ext cx="3442882" cy="2065729"/>
        </a:xfrm>
        <a:prstGeom prst="rect">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Ubuntu" panose="020B0504030602030204" pitchFamily="34" charset="0"/>
            </a:rPr>
            <a:t>Comparison Aggregator</a:t>
          </a:r>
          <a:endParaRPr lang="en-SG" sz="1600" kern="1200" dirty="0">
            <a:latin typeface="Ubuntu" panose="020B0504030602030204" pitchFamily="34" charset="0"/>
          </a:endParaRPr>
        </a:p>
      </dsp:txBody>
      <dsp:txXfrm>
        <a:off x="0" y="470754"/>
        <a:ext cx="3442882" cy="2065729"/>
      </dsp:txXfrm>
    </dsp:sp>
    <dsp:sp modelId="{4B970568-8C74-40E4-BA91-E09301881BDB}">
      <dsp:nvSpPr>
        <dsp:cNvPr id="0" name=""/>
        <dsp:cNvSpPr/>
      </dsp:nvSpPr>
      <dsp:spPr>
        <a:xfrm>
          <a:off x="3787170" y="470754"/>
          <a:ext cx="3442882" cy="2065729"/>
        </a:xfrm>
        <a:prstGeom prst="rect">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Ubuntu" panose="020B0504030602030204" pitchFamily="34" charset="0"/>
            </a:rPr>
            <a:t>Financial Aggregator</a:t>
          </a:r>
          <a:endParaRPr lang="en-SG" sz="1600" kern="1200" dirty="0">
            <a:latin typeface="Ubuntu" panose="020B0504030602030204" pitchFamily="34" charset="0"/>
          </a:endParaRPr>
        </a:p>
      </dsp:txBody>
      <dsp:txXfrm>
        <a:off x="3787170" y="470754"/>
        <a:ext cx="3442882" cy="2065729"/>
      </dsp:txXfrm>
    </dsp:sp>
    <dsp:sp modelId="{3E3328A2-261E-450A-9A22-652A2232EB83}">
      <dsp:nvSpPr>
        <dsp:cNvPr id="0" name=""/>
        <dsp:cNvSpPr/>
      </dsp:nvSpPr>
      <dsp:spPr>
        <a:xfrm>
          <a:off x="7574341" y="470754"/>
          <a:ext cx="3442882" cy="2065729"/>
        </a:xfrm>
        <a:prstGeom prst="rect">
          <a:avLst/>
        </a:prstGeom>
        <a:solidFill>
          <a:srgbClr val="001A66"/>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Credit score Aggregator</a:t>
          </a:r>
        </a:p>
      </dsp:txBody>
      <dsp:txXfrm>
        <a:off x="7574341" y="470754"/>
        <a:ext cx="3442882" cy="2065729"/>
      </dsp:txXfrm>
    </dsp:sp>
    <dsp:sp modelId="{9C588E3F-36D2-434F-A0B6-BF1343F8FC31}">
      <dsp:nvSpPr>
        <dsp:cNvPr id="0" name=""/>
        <dsp:cNvSpPr/>
      </dsp:nvSpPr>
      <dsp:spPr>
        <a:xfrm>
          <a:off x="1893585" y="2880772"/>
          <a:ext cx="3442882" cy="2065729"/>
        </a:xfrm>
        <a:prstGeom prst="rect">
          <a:avLst/>
        </a:prstGeom>
        <a:solidFill>
          <a:srgbClr val="001A66"/>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Investment Aggregator</a:t>
          </a:r>
        </a:p>
      </dsp:txBody>
      <dsp:txXfrm>
        <a:off x="1893585" y="2880772"/>
        <a:ext cx="3442882" cy="2065729"/>
      </dsp:txXfrm>
    </dsp:sp>
    <dsp:sp modelId="{9CD70D35-92EB-427A-8948-4875033DAD53}">
      <dsp:nvSpPr>
        <dsp:cNvPr id="0" name=""/>
        <dsp:cNvSpPr/>
      </dsp:nvSpPr>
      <dsp:spPr>
        <a:xfrm>
          <a:off x="5680756" y="2880772"/>
          <a:ext cx="3442882" cy="2065729"/>
        </a:xfrm>
        <a:prstGeom prst="rect">
          <a:avLst/>
        </a:prstGeom>
        <a:solidFill>
          <a:srgbClr val="001A66"/>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1600" kern="1200" dirty="0">
              <a:solidFill>
                <a:srgbClr val="FFFFFF"/>
              </a:solidFill>
              <a:latin typeface="Ubuntu" panose="020B0504030602030204" pitchFamily="34" charset="0"/>
              <a:ea typeface="+mn-ea"/>
              <a:cs typeface="+mn-cs"/>
            </a:rPr>
            <a:t>Crowdfunding Aggregator</a:t>
          </a:r>
        </a:p>
      </dsp:txBody>
      <dsp:txXfrm>
        <a:off x="5680756" y="2880772"/>
        <a:ext cx="3442882" cy="20657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0DAE0-A19D-419F-9EBA-EA701EC708EF}">
      <dsp:nvSpPr>
        <dsp:cNvPr id="0" name=""/>
        <dsp:cNvSpPr/>
      </dsp:nvSpPr>
      <dsp:spPr>
        <a:xfrm>
          <a:off x="0" y="0"/>
          <a:ext cx="3960440" cy="3960440"/>
        </a:xfrm>
        <a:prstGeom prst="pie">
          <a:avLst>
            <a:gd name="adj1" fmla="val 5400000"/>
            <a:gd name="adj2" fmla="val 16200000"/>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78229-5A3E-4DD0-879A-BEDD8E5DD406}">
      <dsp:nvSpPr>
        <dsp:cNvPr id="0" name=""/>
        <dsp:cNvSpPr/>
      </dsp:nvSpPr>
      <dsp:spPr>
        <a:xfrm>
          <a:off x="1980220" y="0"/>
          <a:ext cx="9109012" cy="3960440"/>
        </a:xfrm>
        <a:prstGeom prst="rect">
          <a:avLst/>
        </a:prstGeom>
        <a:solidFill>
          <a:schemeClr val="lt1">
            <a:alpha val="90000"/>
            <a:hueOff val="0"/>
            <a:satOff val="0"/>
            <a:lumOff val="0"/>
            <a:alphaOff val="0"/>
          </a:schemeClr>
        </a:solidFill>
        <a:ln w="25400" cap="flat" cmpd="sng" algn="ctr">
          <a:solidFill>
            <a:srgbClr val="002A92"/>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Ubuntu" panose="020B0504030602030204" pitchFamily="34" charset="0"/>
            </a:rPr>
            <a:t>Predictive Technology Implementation:</a:t>
          </a:r>
          <a:r>
            <a:rPr lang="en-US" sz="1600" b="0" i="0" kern="1200" dirty="0">
              <a:latin typeface="Ubuntu" panose="020B0504030602030204" pitchFamily="34" charset="0"/>
            </a:rPr>
            <a:t> Leverages exclusive predictive technology to proactively identify companies in the portfolio with escalating risk, streamlining the credit decision-making process.</a:t>
          </a:r>
          <a:endParaRPr lang="en-SG" sz="1600" kern="1200" dirty="0">
            <a:latin typeface="Ubuntu" panose="020B0504030602030204" pitchFamily="34" charset="0"/>
          </a:endParaRPr>
        </a:p>
      </dsp:txBody>
      <dsp:txXfrm>
        <a:off x="1980220" y="0"/>
        <a:ext cx="9109012" cy="841593"/>
      </dsp:txXfrm>
    </dsp:sp>
    <dsp:sp modelId="{3E7C684E-8883-46E2-BAB5-F4F19760CB6C}">
      <dsp:nvSpPr>
        <dsp:cNvPr id="0" name=""/>
        <dsp:cNvSpPr/>
      </dsp:nvSpPr>
      <dsp:spPr>
        <a:xfrm>
          <a:off x="519807" y="841593"/>
          <a:ext cx="2920824" cy="2920824"/>
        </a:xfrm>
        <a:prstGeom prst="pie">
          <a:avLst>
            <a:gd name="adj1" fmla="val 5400000"/>
            <a:gd name="adj2" fmla="val 16200000"/>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CCC18D-06A8-4A89-9EB1-C357A43BFD8A}">
      <dsp:nvSpPr>
        <dsp:cNvPr id="0" name=""/>
        <dsp:cNvSpPr/>
      </dsp:nvSpPr>
      <dsp:spPr>
        <a:xfrm>
          <a:off x="1980220" y="841593"/>
          <a:ext cx="9109012" cy="2920824"/>
        </a:xfrm>
        <a:prstGeom prst="rect">
          <a:avLst/>
        </a:prstGeom>
        <a:solidFill>
          <a:schemeClr val="lt1">
            <a:alpha val="90000"/>
            <a:hueOff val="0"/>
            <a:satOff val="0"/>
            <a:lumOff val="0"/>
            <a:alphaOff val="0"/>
          </a:schemeClr>
        </a:solidFill>
        <a:ln w="25400" cap="flat" cmpd="sng" algn="ctr">
          <a:solidFill>
            <a:srgbClr val="002A92"/>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Ubuntu" panose="020B0504030602030204" pitchFamily="34" charset="0"/>
            </a:rPr>
            <a:t>Intelligent Risk Categorization:</a:t>
          </a:r>
          <a:r>
            <a:rPr lang="en-US" sz="1600" b="0" i="0" kern="1200" dirty="0">
              <a:latin typeface="Ubuntu" panose="020B0504030602030204" pitchFamily="34" charset="0"/>
            </a:rPr>
            <a:t> It categorizes risk basis 60+parameters deriving from over 100 data points (</a:t>
          </a:r>
          <a:r>
            <a:rPr lang="en-US" sz="1600" b="0" i="1" kern="1200" dirty="0">
              <a:latin typeface="Ubuntu" panose="020B0504030602030204" pitchFamily="34" charset="0"/>
            </a:rPr>
            <a:t>which is updated basis verified sources</a:t>
          </a:r>
          <a:r>
            <a:rPr lang="en-US" sz="1600" b="0" i="0" kern="1200" dirty="0">
              <a:latin typeface="Ubuntu" panose="020B0504030602030204" pitchFamily="34" charset="0"/>
            </a:rPr>
            <a:t>), delivering a precise and reliable indication of the level of risk associated.</a:t>
          </a:r>
          <a:endParaRPr lang="en-SG" sz="1600" kern="1200" dirty="0">
            <a:latin typeface="Ubuntu" panose="020B0504030602030204" pitchFamily="34" charset="0"/>
          </a:endParaRPr>
        </a:p>
      </dsp:txBody>
      <dsp:txXfrm>
        <a:off x="1980220" y="841593"/>
        <a:ext cx="9109012" cy="841593"/>
      </dsp:txXfrm>
    </dsp:sp>
    <dsp:sp modelId="{890A68D7-4231-4039-8622-DF3851BE462E}">
      <dsp:nvSpPr>
        <dsp:cNvPr id="0" name=""/>
        <dsp:cNvSpPr/>
      </dsp:nvSpPr>
      <dsp:spPr>
        <a:xfrm>
          <a:off x="1039615" y="1683187"/>
          <a:ext cx="1881209" cy="1881209"/>
        </a:xfrm>
        <a:prstGeom prst="pie">
          <a:avLst>
            <a:gd name="adj1" fmla="val 5400000"/>
            <a:gd name="adj2" fmla="val 16200000"/>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74A74-D4EF-4181-9F95-D1A32C24AF8F}">
      <dsp:nvSpPr>
        <dsp:cNvPr id="0" name=""/>
        <dsp:cNvSpPr/>
      </dsp:nvSpPr>
      <dsp:spPr>
        <a:xfrm>
          <a:off x="1980220" y="1683187"/>
          <a:ext cx="9109012" cy="1881209"/>
        </a:xfrm>
        <a:prstGeom prst="rect">
          <a:avLst/>
        </a:prstGeom>
        <a:solidFill>
          <a:schemeClr val="lt1">
            <a:alpha val="90000"/>
            <a:hueOff val="0"/>
            <a:satOff val="0"/>
            <a:lumOff val="0"/>
            <a:alphaOff val="0"/>
          </a:schemeClr>
        </a:solidFill>
        <a:ln w="25400" cap="flat" cmpd="sng" algn="ctr">
          <a:solidFill>
            <a:srgbClr val="002A92"/>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Ubuntu" panose="020B0504030602030204" pitchFamily="34" charset="0"/>
            </a:rPr>
            <a:t>Automated Data Collection:</a:t>
          </a:r>
          <a:r>
            <a:rPr lang="en-US" sz="1600" b="0" i="0" kern="1200" dirty="0">
              <a:latin typeface="Ubuntu" panose="020B0504030602030204" pitchFamily="34" charset="0"/>
            </a:rPr>
            <a:t> Automatically gathers data and information from numerous reliable sources for both listed and unlisted Indian companies, ensuring comprehensive coverage.</a:t>
          </a:r>
          <a:endParaRPr lang="en-SG" sz="1600" kern="1200" dirty="0">
            <a:latin typeface="Ubuntu" panose="020B0504030602030204" pitchFamily="34" charset="0"/>
          </a:endParaRPr>
        </a:p>
      </dsp:txBody>
      <dsp:txXfrm>
        <a:off x="1980220" y="1683187"/>
        <a:ext cx="9109012" cy="841593"/>
      </dsp:txXfrm>
    </dsp:sp>
    <dsp:sp modelId="{9878A5CB-C170-4010-B5BD-5E243075125E}">
      <dsp:nvSpPr>
        <dsp:cNvPr id="0" name=""/>
        <dsp:cNvSpPr/>
      </dsp:nvSpPr>
      <dsp:spPr>
        <a:xfrm>
          <a:off x="1559423" y="2524780"/>
          <a:ext cx="841593" cy="841593"/>
        </a:xfrm>
        <a:prstGeom prst="pie">
          <a:avLst>
            <a:gd name="adj1" fmla="val 5400000"/>
            <a:gd name="adj2" fmla="val 16200000"/>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C04CDA-27FA-4C6A-B906-1F53E900632D}">
      <dsp:nvSpPr>
        <dsp:cNvPr id="0" name=""/>
        <dsp:cNvSpPr/>
      </dsp:nvSpPr>
      <dsp:spPr>
        <a:xfrm>
          <a:off x="1980220" y="2524780"/>
          <a:ext cx="9109012" cy="841593"/>
        </a:xfrm>
        <a:prstGeom prst="rect">
          <a:avLst/>
        </a:prstGeom>
        <a:solidFill>
          <a:schemeClr val="lt1">
            <a:alpha val="90000"/>
            <a:hueOff val="0"/>
            <a:satOff val="0"/>
            <a:lumOff val="0"/>
            <a:alphaOff val="0"/>
          </a:schemeClr>
        </a:solidFill>
        <a:ln w="25400" cap="flat" cmpd="sng" algn="ctr">
          <a:solidFill>
            <a:srgbClr val="002A92"/>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Ubuntu" panose="020B0504030602030204" pitchFamily="34" charset="0"/>
            </a:rPr>
            <a:t>Daily Risk Quotient (RQ) Generation:</a:t>
          </a:r>
          <a:r>
            <a:rPr lang="en-US" sz="1600" b="0" i="0" kern="1200" dirty="0">
              <a:latin typeface="Ubuntu" panose="020B0504030602030204" pitchFamily="34" charset="0"/>
            </a:rPr>
            <a:t> Analyzes collected data to generate a daily Risk Quotient (RQ) for each company in the portfolio, allowing for up-to-date risk assessments.</a:t>
          </a:r>
          <a:endParaRPr lang="en-SG" sz="1600" kern="1200" dirty="0">
            <a:latin typeface="Ubuntu" panose="020B0504030602030204" pitchFamily="34" charset="0"/>
          </a:endParaRPr>
        </a:p>
      </dsp:txBody>
      <dsp:txXfrm>
        <a:off x="1980220" y="2524780"/>
        <a:ext cx="9109012" cy="841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DBEB2-6FFE-4CFE-81FF-D28F23AE1FD0}">
      <dsp:nvSpPr>
        <dsp:cNvPr id="0" name=""/>
        <dsp:cNvSpPr/>
      </dsp:nvSpPr>
      <dsp:spPr>
        <a:xfrm>
          <a:off x="678063" y="551679"/>
          <a:ext cx="2691861" cy="2353025"/>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rgbClr val="005492">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latin typeface="Ubuntu" panose="020B0504030602030204" pitchFamily="34" charset="0"/>
            </a:rPr>
            <a:t>Upload Data</a:t>
          </a:r>
        </a:p>
        <a:p>
          <a:pPr marL="114300" lvl="1" indent="-114300" algn="l" defTabSz="622300">
            <a:lnSpc>
              <a:spcPct val="90000"/>
            </a:lnSpc>
            <a:spcBef>
              <a:spcPct val="0"/>
            </a:spcBef>
            <a:spcAft>
              <a:spcPct val="15000"/>
            </a:spcAft>
            <a:buChar char="•"/>
          </a:pPr>
          <a:endParaRPr lang="en-IN" sz="1400" kern="1200" dirty="0">
            <a:latin typeface="Ubuntu" panose="020B0504030602030204" pitchFamily="34" charset="0"/>
          </a:endParaRPr>
        </a:p>
      </dsp:txBody>
      <dsp:txXfrm>
        <a:off x="1351029" y="904633"/>
        <a:ext cx="1312282" cy="1647117"/>
      </dsp:txXfrm>
    </dsp:sp>
    <dsp:sp modelId="{BB68BCA9-3D53-40A1-A58D-6C65B918993E}">
      <dsp:nvSpPr>
        <dsp:cNvPr id="0" name=""/>
        <dsp:cNvSpPr/>
      </dsp:nvSpPr>
      <dsp:spPr>
        <a:xfrm>
          <a:off x="5098" y="1055226"/>
          <a:ext cx="1345930" cy="1345930"/>
        </a:xfrm>
        <a:prstGeom prst="ellipse">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Ubuntu" panose="020B0504030602030204" pitchFamily="34" charset="0"/>
            </a:rPr>
            <a:t>Input</a:t>
          </a:r>
        </a:p>
      </dsp:txBody>
      <dsp:txXfrm>
        <a:off x="202205" y="1252333"/>
        <a:ext cx="951716" cy="951716"/>
      </dsp:txXfrm>
    </dsp:sp>
    <dsp:sp modelId="{FF92135A-7B38-42DF-BAF5-E1869FBF27C1}">
      <dsp:nvSpPr>
        <dsp:cNvPr id="0" name=""/>
        <dsp:cNvSpPr/>
      </dsp:nvSpPr>
      <dsp:spPr>
        <a:xfrm>
          <a:off x="4211131" y="551679"/>
          <a:ext cx="2691861" cy="2353025"/>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rgbClr val="005492">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Ubuntu" panose="020B0504030602030204" pitchFamily="34" charset="0"/>
            </a:rPr>
            <a:t>Algorithm shall compute score basis multiple data points</a:t>
          </a:r>
        </a:p>
      </dsp:txBody>
      <dsp:txXfrm>
        <a:off x="4884097" y="904633"/>
        <a:ext cx="1312282" cy="1647117"/>
      </dsp:txXfrm>
    </dsp:sp>
    <dsp:sp modelId="{8327AF84-D03E-4291-823E-AB0B45F0BE35}">
      <dsp:nvSpPr>
        <dsp:cNvPr id="0" name=""/>
        <dsp:cNvSpPr/>
      </dsp:nvSpPr>
      <dsp:spPr>
        <a:xfrm>
          <a:off x="3538166" y="1055226"/>
          <a:ext cx="1345930" cy="1345930"/>
        </a:xfrm>
        <a:prstGeom prst="ellipse">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Ubuntu" panose="020B0504030602030204" pitchFamily="34" charset="0"/>
            </a:rPr>
            <a:t>Compute Score</a:t>
          </a:r>
        </a:p>
      </dsp:txBody>
      <dsp:txXfrm>
        <a:off x="3735273" y="1252333"/>
        <a:ext cx="951716" cy="951716"/>
      </dsp:txXfrm>
    </dsp:sp>
    <dsp:sp modelId="{22D3B224-3D83-4E03-84F0-6B61F950C1FF}">
      <dsp:nvSpPr>
        <dsp:cNvPr id="0" name=""/>
        <dsp:cNvSpPr/>
      </dsp:nvSpPr>
      <dsp:spPr>
        <a:xfrm>
          <a:off x="7744200" y="551679"/>
          <a:ext cx="2691861" cy="2353025"/>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rgbClr val="005492">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Ubuntu" panose="020B0504030602030204" pitchFamily="34" charset="0"/>
            </a:rPr>
            <a:t>Basis Risk score generated dashboard can be prepared</a:t>
          </a:r>
        </a:p>
      </dsp:txBody>
      <dsp:txXfrm>
        <a:off x="8417165" y="904633"/>
        <a:ext cx="1312282" cy="1647117"/>
      </dsp:txXfrm>
    </dsp:sp>
    <dsp:sp modelId="{6D955722-3292-4198-AFFA-D764895B3EC5}">
      <dsp:nvSpPr>
        <dsp:cNvPr id="0" name=""/>
        <dsp:cNvSpPr/>
      </dsp:nvSpPr>
      <dsp:spPr>
        <a:xfrm>
          <a:off x="7071234" y="1055226"/>
          <a:ext cx="1345930" cy="1345930"/>
        </a:xfrm>
        <a:prstGeom prst="ellipse">
          <a:avLst/>
        </a:prstGeom>
        <a:solidFill>
          <a:srgbClr val="001A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Ubuntu" panose="020B0504030602030204" pitchFamily="34" charset="0"/>
            </a:rPr>
            <a:t>Output</a:t>
          </a:r>
        </a:p>
      </dsp:txBody>
      <dsp:txXfrm>
        <a:off x="7268341" y="1252333"/>
        <a:ext cx="951716" cy="9517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EA2C-BA05-4E45-A0E0-286D5D31365B}">
      <dsp:nvSpPr>
        <dsp:cNvPr id="0" name=""/>
        <dsp:cNvSpPr/>
      </dsp:nvSpPr>
      <dsp:spPr>
        <a:xfrm>
          <a:off x="975360" y="0"/>
          <a:ext cx="9408159" cy="5782733"/>
        </a:xfrm>
        <a:prstGeom prst="quadArrow">
          <a:avLst>
            <a:gd name="adj1" fmla="val 2000"/>
            <a:gd name="adj2" fmla="val 4000"/>
            <a:gd name="adj3" fmla="val 5000"/>
          </a:avLst>
        </a:prstGeom>
        <a:solidFill>
          <a:schemeClr val="accent1">
            <a:tint val="40000"/>
            <a:hueOff val="0"/>
            <a:satOff val="0"/>
            <a:lumOff val="0"/>
            <a:alphaOff val="0"/>
          </a:schemeClr>
        </a:solidFill>
        <a:ln>
          <a:solidFill>
            <a:schemeClr val="tx1">
              <a:lumMod val="75000"/>
              <a:lumOff val="25000"/>
            </a:schemeClr>
          </a:solidFill>
        </a:ln>
        <a:effectLst/>
      </dsp:spPr>
      <dsp:style>
        <a:lnRef idx="0">
          <a:scrgbClr r="0" g="0" b="0"/>
        </a:lnRef>
        <a:fillRef idx="1">
          <a:scrgbClr r="0" g="0" b="0"/>
        </a:fillRef>
        <a:effectRef idx="0">
          <a:scrgbClr r="0" g="0" b="0"/>
        </a:effectRef>
        <a:fontRef idx="minor"/>
      </dsp:style>
    </dsp:sp>
    <dsp:sp modelId="{ADC4AB9A-3CDB-42CE-A95D-988FBC9B7572}">
      <dsp:nvSpPr>
        <dsp:cNvPr id="0" name=""/>
        <dsp:cNvSpPr/>
      </dsp:nvSpPr>
      <dsp:spPr>
        <a:xfrm>
          <a:off x="185635" y="0"/>
          <a:ext cx="5226619" cy="271152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 Evaluability:</a:t>
          </a:r>
          <a:endParaRPr lang="en-US" sz="1200"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Comprehensive Database, Centralized Data Platform, Intelligent Data Analysis Tool:</a:t>
          </a:r>
          <a:endPar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add substantial value by offering a comprehensive solution for data management, organization, and intelligent analysis.</a:t>
          </a: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Litigation Monitoring, Negative News Monitoring:</a:t>
          </a:r>
          <a:endPar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contribute to improved decision-making by providing real-time insights into legal and reputational aspects, enhancing their value.</a:t>
          </a: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Proprietary Algorithms (Early Warning Signals, BI Filtering):</a:t>
          </a:r>
          <a:endPar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algorithms enhance the accuracy and  value proposition by providing focused and critical information, aiding in better decisioning</a:t>
          </a:r>
          <a:endParaRPr lang="en-US" sz="1200" kern="1200" dirty="0">
            <a:solidFill>
              <a:schemeClr val="tx1"/>
            </a:solidFill>
            <a:latin typeface="Ubuntu" panose="020B0504030602030204" pitchFamily="34" charset="0"/>
          </a:endParaRPr>
        </a:p>
      </dsp:txBody>
      <dsp:txXfrm>
        <a:off x="318001" y="132366"/>
        <a:ext cx="4961887" cy="2446791"/>
      </dsp:txXfrm>
    </dsp:sp>
    <dsp:sp modelId="{0E63ACFC-A9CA-49E4-9735-CEF56B8DDB25}">
      <dsp:nvSpPr>
        <dsp:cNvPr id="0" name=""/>
        <dsp:cNvSpPr/>
      </dsp:nvSpPr>
      <dsp:spPr>
        <a:xfrm>
          <a:off x="5897090" y="83063"/>
          <a:ext cx="5402020" cy="2553932"/>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solidFill>
                <a:schemeClr val="tx1"/>
              </a:solidFill>
              <a:latin typeface="Ubuntu" panose="020B0504030602030204" pitchFamily="34" charset="0"/>
            </a:rPr>
            <a:t>Determine Rarity:</a:t>
          </a:r>
          <a:endParaRPr lang="en-US" sz="1200" u="sng" kern="1200" dirty="0">
            <a:solidFill>
              <a:schemeClr val="tx1"/>
            </a:solidFill>
            <a:latin typeface="Ubuntu" panose="020B0504030602030204" pitchFamily="34" charset="0"/>
          </a:endParaRP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rPr>
            <a:t>Comprehensive Database, Centralized Data Platform, Intelligent Data Analysis Tool:</a:t>
          </a:r>
          <a:endParaRPr lang="en-US" sz="1200" kern="1200" dirty="0">
            <a:solidFill>
              <a:schemeClr val="tx1"/>
            </a:solidFill>
            <a:latin typeface="Ubuntu" panose="020B0504030602030204" pitchFamily="34"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rPr>
            <a:t>Assessment:</a:t>
          </a:r>
          <a:r>
            <a:rPr lang="en-US" sz="1200" kern="1200" dirty="0">
              <a:solidFill>
                <a:schemeClr val="tx1"/>
              </a:solidFill>
              <a:latin typeface="Ubuntu" panose="020B0504030602030204" pitchFamily="34" charset="0"/>
            </a:rPr>
            <a:t> These are relatively rare, offering a comprehensive and integrated solution not commonly found in the market. </a:t>
          </a: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rPr>
            <a:t>Proprietary Algorithms (Beneficial Ownership Trace, Early Warning Signals, Litigation BI Filtering):</a:t>
          </a:r>
          <a:endParaRPr lang="en-US" sz="1200" kern="1200" dirty="0">
            <a:solidFill>
              <a:schemeClr val="tx1"/>
            </a:solidFill>
            <a:latin typeface="Ubuntu" panose="020B0504030602030204" pitchFamily="34"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rPr>
            <a:t>Assessment:</a:t>
          </a:r>
          <a:r>
            <a:rPr lang="en-US" sz="1200" kern="1200" dirty="0">
              <a:solidFill>
                <a:schemeClr val="tx1"/>
              </a:solidFill>
              <a:latin typeface="Ubuntu" panose="020B0504030602030204" pitchFamily="34" charset="0"/>
            </a:rPr>
            <a:t> These algorithms are unique and specialized, contributing to the rarity of the overall offering.. Exclusive ownership of these algorithms give them an edge</a:t>
          </a: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endParaRPr>
        </a:p>
      </dsp:txBody>
      <dsp:txXfrm>
        <a:off x="6021763" y="207736"/>
        <a:ext cx="5152674" cy="2304586"/>
      </dsp:txXfrm>
    </dsp:sp>
    <dsp:sp modelId="{787B979E-1784-44B2-8C60-F38B59A3B99A}">
      <dsp:nvSpPr>
        <dsp:cNvPr id="0" name=""/>
        <dsp:cNvSpPr/>
      </dsp:nvSpPr>
      <dsp:spPr>
        <a:xfrm>
          <a:off x="300677" y="3234664"/>
          <a:ext cx="5213550" cy="2248997"/>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Examine Inimitability:</a:t>
          </a:r>
          <a:endParaRPr lang="en-US" sz="1200"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Comprehensive Database, Network Graph Analysis, Proprietary Algorithms:</a:t>
          </a:r>
          <a:endPar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 complexity and expertise required to replicate these resources make them difficult to imitate, providing a sustainable advantage.</a:t>
          </a:r>
        </a:p>
        <a:p>
          <a:pPr marL="0" lvl="0" indent="0" algn="l" defTabSz="533400">
            <a:lnSpc>
              <a:spcPct val="90000"/>
            </a:lnSpc>
            <a:spcBef>
              <a:spcPct val="0"/>
            </a:spcBef>
            <a:spcAft>
              <a:spcPct val="35000"/>
            </a:spcAft>
            <a:buNone/>
          </a:pPr>
          <a:r>
            <a:rPr lang="en-US" sz="1200" b="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Litigation Monitoring, Negative News Monitoring:</a:t>
          </a:r>
          <a:endPar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 continuous monitoring capabilities are challenging to replicate, contributing to a sustained competitive advantage.</a:t>
          </a: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dsp:txBody>
      <dsp:txXfrm>
        <a:off x="410464" y="3344451"/>
        <a:ext cx="4993976" cy="2029423"/>
      </dsp:txXfrm>
    </dsp:sp>
    <dsp:sp modelId="{C1B7D4E3-0222-4FAF-BCC2-E16727C2949C}">
      <dsp:nvSpPr>
        <dsp:cNvPr id="0" name=""/>
        <dsp:cNvSpPr/>
      </dsp:nvSpPr>
      <dsp:spPr>
        <a:xfrm>
          <a:off x="5895980" y="3179392"/>
          <a:ext cx="5378890" cy="231309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Evaluate Non-substitutability:</a:t>
          </a:r>
          <a:endParaRPr lang="en-US" sz="1200" u="sng" kern="1200" dirty="0">
            <a:solidFill>
              <a:schemeClr val="tx1"/>
            </a:solidFill>
            <a:latin typeface="Ubuntu" panose="020B0504030602030204" pitchFamily="34" charset="0"/>
            <a:ea typeface="Calibri" panose="020F0502020204030204" pitchFamily="34" charset="0"/>
            <a:cs typeface="Times New Roman" panose="02020603050405020304" pitchFamily="18" charset="0"/>
          </a:endParaRPr>
        </a:p>
        <a:p>
          <a:pPr marL="0" lvl="0" indent="0" algn="l" defTabSz="533400">
            <a:lnSpc>
              <a:spcPct val="90000"/>
            </a:lnSpc>
            <a:spcBef>
              <a:spcPct val="0"/>
            </a:spcBef>
            <a:spcAft>
              <a:spcPct val="35000"/>
            </a:spcAft>
            <a:buNone/>
          </a:pPr>
          <a:r>
            <a:rPr lang="en-US" sz="1200" i="1"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Assessment:</a:t>
          </a:r>
          <a:r>
            <a:rPr lang="en-US" sz="1200" kern="1200" dirty="0">
              <a:solidFill>
                <a:schemeClr val="tx1"/>
              </a:solidFill>
              <a:latin typeface="Ubuntu" panose="020B0504030602030204" pitchFamily="34" charset="0"/>
              <a:ea typeface="Calibri" panose="020F0502020204030204" pitchFamily="34" charset="0"/>
              <a:cs typeface="Times New Roman" panose="02020603050405020304" pitchFamily="18" charset="0"/>
            </a:rPr>
            <a:t> These resources are difficult to substitute as they offer a unique set of tools and algorithms tailored for comprehensive due diligence and risk assessment.</a:t>
          </a: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cs typeface="Times New Roman" panose="02020603050405020304" pitchFamily="18" charset="0"/>
          </a:endParaRPr>
        </a:p>
        <a:p>
          <a:pPr marL="0" lvl="0" indent="0" algn="l" defTabSz="533400">
            <a:lnSpc>
              <a:spcPct val="90000"/>
            </a:lnSpc>
            <a:spcBef>
              <a:spcPct val="0"/>
            </a:spcBef>
            <a:spcAft>
              <a:spcPct val="35000"/>
            </a:spcAft>
            <a:buNone/>
          </a:pPr>
          <a:endParaRPr lang="en-US" sz="1200" kern="1200" dirty="0">
            <a:solidFill>
              <a:schemeClr val="tx1"/>
            </a:solidFill>
            <a:latin typeface="Ubuntu" panose="020B0504030602030204" pitchFamily="34" charset="0"/>
          </a:endParaRPr>
        </a:p>
      </dsp:txBody>
      <dsp:txXfrm>
        <a:off x="6008896" y="3292308"/>
        <a:ext cx="5153058" cy="20872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4CAFD-86C7-4AEA-A366-AAA3804DD54D}">
      <dsp:nvSpPr>
        <dsp:cNvPr id="0" name=""/>
        <dsp:cNvSpPr/>
      </dsp:nvSpPr>
      <dsp:spPr>
        <a:xfrm rot="5400000">
          <a:off x="4501200" y="110429"/>
          <a:ext cx="1684757" cy="1465739"/>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solidFill>
              <a:latin typeface="Ubuntu" panose="020B0504030602030204" pitchFamily="34" charset="0"/>
            </a:rPr>
            <a:t>Expert advisory and guidance to lenders, providing them with necessary information to make informed decisions</a:t>
          </a:r>
        </a:p>
      </dsp:txBody>
      <dsp:txXfrm rot="-5400000">
        <a:off x="4839120" y="263461"/>
        <a:ext cx="1008917" cy="1159675"/>
      </dsp:txXfrm>
    </dsp:sp>
    <dsp:sp modelId="{F28CBC1F-A76B-40A6-8C58-9A741B441FF6}">
      <dsp:nvSpPr>
        <dsp:cNvPr id="0" name=""/>
        <dsp:cNvSpPr/>
      </dsp:nvSpPr>
      <dsp:spPr>
        <a:xfrm>
          <a:off x="6120926" y="337871"/>
          <a:ext cx="1880189" cy="101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kern="1200" dirty="0">
              <a:solidFill>
                <a:schemeClr val="tx1"/>
              </a:solidFill>
              <a:latin typeface="Ubuntu" panose="020B0504030602030204" pitchFamily="34" charset="0"/>
            </a:rPr>
            <a:t>       </a:t>
          </a:r>
        </a:p>
        <a:p>
          <a:pPr marL="0" lvl="0" indent="0" algn="l" defTabSz="444500">
            <a:lnSpc>
              <a:spcPct val="90000"/>
            </a:lnSpc>
            <a:spcBef>
              <a:spcPct val="0"/>
            </a:spcBef>
            <a:spcAft>
              <a:spcPct val="35000"/>
            </a:spcAft>
            <a:buNone/>
          </a:pPr>
          <a:endParaRPr lang="en-IN" sz="1000" kern="1200" dirty="0">
            <a:solidFill>
              <a:schemeClr val="tx1"/>
            </a:solidFill>
            <a:latin typeface="Ubuntu" panose="020B0504030602030204" pitchFamily="34" charset="0"/>
          </a:endParaRPr>
        </a:p>
      </dsp:txBody>
      <dsp:txXfrm>
        <a:off x="6120926" y="337871"/>
        <a:ext cx="1880189" cy="1010854"/>
      </dsp:txXfrm>
    </dsp:sp>
    <dsp:sp modelId="{7CD61025-F304-48C2-AF59-E9638831E9B0}">
      <dsp:nvSpPr>
        <dsp:cNvPr id="0" name=""/>
        <dsp:cNvSpPr/>
      </dsp:nvSpPr>
      <dsp:spPr>
        <a:xfrm rot="5400000">
          <a:off x="2918202" y="110429"/>
          <a:ext cx="1684757" cy="1465739"/>
        </a:xfrm>
        <a:prstGeom prst="hexagon">
          <a:avLst>
            <a:gd name="adj" fmla="val 25000"/>
            <a:gd name="vf" fmla="val 11547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solidFill>
              <a:schemeClr val="tx1"/>
            </a:solidFill>
            <a:latin typeface="Ubuntu" panose="020B0504030602030204" pitchFamily="34" charset="0"/>
          </a:endParaRPr>
        </a:p>
      </dsp:txBody>
      <dsp:txXfrm rot="-5400000">
        <a:off x="3256122" y="263461"/>
        <a:ext cx="1008917" cy="1159675"/>
      </dsp:txXfrm>
    </dsp:sp>
    <dsp:sp modelId="{1BBBBC99-2BF9-438D-ABF6-C01C1703507A}">
      <dsp:nvSpPr>
        <dsp:cNvPr id="0" name=""/>
        <dsp:cNvSpPr/>
      </dsp:nvSpPr>
      <dsp:spPr>
        <a:xfrm rot="5400000">
          <a:off x="3706668" y="1540451"/>
          <a:ext cx="1684757" cy="1465739"/>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latin typeface="Ubuntu" panose="020B0504030602030204" pitchFamily="34" charset="0"/>
            </a:rPr>
            <a:t>Consolidate diverse investment options onto a single platform to minimize risk</a:t>
          </a:r>
          <a:endParaRPr lang="en-US" sz="1000" kern="1200" dirty="0">
            <a:solidFill>
              <a:schemeClr val="tx1"/>
            </a:solidFill>
            <a:latin typeface="Ubuntu" panose="020B0504030602030204" pitchFamily="34" charset="0"/>
          </a:endParaRPr>
        </a:p>
      </dsp:txBody>
      <dsp:txXfrm rot="-5400000">
        <a:off x="4044588" y="1693483"/>
        <a:ext cx="1008917" cy="1159675"/>
      </dsp:txXfrm>
    </dsp:sp>
    <dsp:sp modelId="{26A6EFBC-C7FD-41DB-8372-4F5307CF3C61}">
      <dsp:nvSpPr>
        <dsp:cNvPr id="0" name=""/>
        <dsp:cNvSpPr/>
      </dsp:nvSpPr>
      <dsp:spPr>
        <a:xfrm>
          <a:off x="1935988" y="1767893"/>
          <a:ext cx="1819538" cy="1010854"/>
        </a:xfrm>
        <a:prstGeom prst="rect">
          <a:avLst/>
        </a:prstGeom>
        <a:noFill/>
        <a:ln>
          <a:noFill/>
        </a:ln>
        <a:effectLst/>
      </dsp:spPr>
      <dsp:style>
        <a:lnRef idx="0">
          <a:scrgbClr r="0" g="0" b="0"/>
        </a:lnRef>
        <a:fillRef idx="0">
          <a:scrgbClr r="0" g="0" b="0"/>
        </a:fillRef>
        <a:effectRef idx="0">
          <a:scrgbClr r="0" g="0" b="0"/>
        </a:effectRef>
        <a:fontRef idx="minor"/>
      </dsp:style>
    </dsp:sp>
    <dsp:sp modelId="{8B170BB9-813D-4D73-8D0E-B1314C3154FA}">
      <dsp:nvSpPr>
        <dsp:cNvPr id="0" name=""/>
        <dsp:cNvSpPr/>
      </dsp:nvSpPr>
      <dsp:spPr>
        <a:xfrm rot="5400000">
          <a:off x="5289666" y="1540451"/>
          <a:ext cx="1684757" cy="1465739"/>
        </a:xfrm>
        <a:prstGeom prst="hexagon">
          <a:avLst>
            <a:gd name="adj" fmla="val 25000"/>
            <a:gd name="vf" fmla="val 11547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solidFill>
              <a:schemeClr val="tx1"/>
            </a:solidFill>
            <a:latin typeface="Ubuntu" panose="020B0504030602030204" pitchFamily="34" charset="0"/>
          </a:endParaRPr>
        </a:p>
      </dsp:txBody>
      <dsp:txXfrm rot="-5400000">
        <a:off x="5627586" y="1693483"/>
        <a:ext cx="1008917" cy="1159675"/>
      </dsp:txXfrm>
    </dsp:sp>
    <dsp:sp modelId="{B5382288-9F81-4768-90D6-1229F25C135E}">
      <dsp:nvSpPr>
        <dsp:cNvPr id="0" name=""/>
        <dsp:cNvSpPr/>
      </dsp:nvSpPr>
      <dsp:spPr>
        <a:xfrm rot="5400000">
          <a:off x="4501200" y="2970473"/>
          <a:ext cx="1684757" cy="1465739"/>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latin typeface="Ubuntu" panose="020B0504030602030204" pitchFamily="34" charset="0"/>
            </a:rPr>
            <a:t>The market isn't fully developed, therefore being first could provide us an advantage</a:t>
          </a:r>
          <a:endParaRPr lang="en-IN" sz="1000" kern="1200" dirty="0">
            <a:solidFill>
              <a:schemeClr val="tx1"/>
            </a:solidFill>
            <a:latin typeface="Ubuntu" panose="020B0504030602030204" pitchFamily="34" charset="0"/>
          </a:endParaRPr>
        </a:p>
      </dsp:txBody>
      <dsp:txXfrm rot="-5400000">
        <a:off x="4839120" y="3123505"/>
        <a:ext cx="1008917" cy="1159675"/>
      </dsp:txXfrm>
    </dsp:sp>
    <dsp:sp modelId="{0A557858-EA79-4EF3-9B88-3580B9B9304D}">
      <dsp:nvSpPr>
        <dsp:cNvPr id="0" name=""/>
        <dsp:cNvSpPr/>
      </dsp:nvSpPr>
      <dsp:spPr>
        <a:xfrm>
          <a:off x="6120926" y="3197915"/>
          <a:ext cx="1880189" cy="1010854"/>
        </a:xfrm>
        <a:prstGeom prst="rect">
          <a:avLst/>
        </a:prstGeom>
        <a:noFill/>
        <a:ln>
          <a:noFill/>
        </a:ln>
        <a:effectLst/>
      </dsp:spPr>
      <dsp:style>
        <a:lnRef idx="0">
          <a:scrgbClr r="0" g="0" b="0"/>
        </a:lnRef>
        <a:fillRef idx="0">
          <a:scrgbClr r="0" g="0" b="0"/>
        </a:fillRef>
        <a:effectRef idx="0">
          <a:scrgbClr r="0" g="0" b="0"/>
        </a:effectRef>
        <a:fontRef idx="minor"/>
      </dsp:style>
    </dsp:sp>
    <dsp:sp modelId="{F1F7D0CD-8A5E-4207-A02C-2405FCC3BE15}">
      <dsp:nvSpPr>
        <dsp:cNvPr id="0" name=""/>
        <dsp:cNvSpPr/>
      </dsp:nvSpPr>
      <dsp:spPr>
        <a:xfrm rot="5400000">
          <a:off x="2918202" y="2970473"/>
          <a:ext cx="1684757" cy="1465739"/>
        </a:xfrm>
        <a:prstGeom prst="hexagon">
          <a:avLst>
            <a:gd name="adj" fmla="val 25000"/>
            <a:gd name="vf" fmla="val 11547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solidFill>
              <a:schemeClr val="tx1"/>
            </a:solidFill>
            <a:latin typeface="Ubuntu" panose="020B0504030602030204" pitchFamily="34" charset="0"/>
          </a:endParaRPr>
        </a:p>
      </dsp:txBody>
      <dsp:txXfrm rot="-5400000">
        <a:off x="3256122" y="3123505"/>
        <a:ext cx="1008917" cy="1159675"/>
      </dsp:txXfrm>
    </dsp:sp>
    <dsp:sp modelId="{275ABB52-6044-4140-8D2D-BC5F82627314}">
      <dsp:nvSpPr>
        <dsp:cNvPr id="0" name=""/>
        <dsp:cNvSpPr/>
      </dsp:nvSpPr>
      <dsp:spPr>
        <a:xfrm rot="5400000">
          <a:off x="3706668" y="4400495"/>
          <a:ext cx="1684757" cy="1465739"/>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solidFill>
              <a:latin typeface="Ubuntu" panose="020B0504030602030204" pitchFamily="34" charset="0"/>
            </a:rPr>
            <a:t>Profile end to end platform to service providers</a:t>
          </a:r>
        </a:p>
      </dsp:txBody>
      <dsp:txXfrm rot="-5400000">
        <a:off x="4044588" y="4553527"/>
        <a:ext cx="1008917" cy="1159675"/>
      </dsp:txXfrm>
    </dsp:sp>
    <dsp:sp modelId="{6D7766F7-057A-4E6C-962C-8D6E6D7DF853}">
      <dsp:nvSpPr>
        <dsp:cNvPr id="0" name=""/>
        <dsp:cNvSpPr/>
      </dsp:nvSpPr>
      <dsp:spPr>
        <a:xfrm>
          <a:off x="1935988" y="4627937"/>
          <a:ext cx="1819538" cy="1010854"/>
        </a:xfrm>
        <a:prstGeom prst="rect">
          <a:avLst/>
        </a:prstGeom>
        <a:noFill/>
        <a:ln>
          <a:noFill/>
        </a:ln>
        <a:effectLst/>
      </dsp:spPr>
      <dsp:style>
        <a:lnRef idx="0">
          <a:scrgbClr r="0" g="0" b="0"/>
        </a:lnRef>
        <a:fillRef idx="0">
          <a:scrgbClr r="0" g="0" b="0"/>
        </a:fillRef>
        <a:effectRef idx="0">
          <a:scrgbClr r="0" g="0" b="0"/>
        </a:effectRef>
        <a:fontRef idx="minor"/>
      </dsp:style>
    </dsp:sp>
    <dsp:sp modelId="{7E315B83-518F-4EE8-BB04-9C13DDE45486}">
      <dsp:nvSpPr>
        <dsp:cNvPr id="0" name=""/>
        <dsp:cNvSpPr/>
      </dsp:nvSpPr>
      <dsp:spPr>
        <a:xfrm rot="5400000">
          <a:off x="5289666" y="4400495"/>
          <a:ext cx="1684757" cy="1465739"/>
        </a:xfrm>
        <a:prstGeom prst="hexagon">
          <a:avLst>
            <a:gd name="adj" fmla="val 25000"/>
            <a:gd name="vf" fmla="val 11547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solidFill>
              <a:schemeClr val="tx1"/>
            </a:solidFill>
            <a:latin typeface="Ubuntu" panose="020B0504030602030204" pitchFamily="34" charset="0"/>
          </a:endParaRPr>
        </a:p>
      </dsp:txBody>
      <dsp:txXfrm rot="-5400000">
        <a:off x="5627586" y="4553527"/>
        <a:ext cx="1008917" cy="1159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12/7/2023</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12/7/2023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421995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14</a:t>
            </a:fld>
            <a:endParaRPr lang="en-US" dirty="0"/>
          </a:p>
        </p:txBody>
      </p:sp>
    </p:spTree>
    <p:extLst>
      <p:ext uri="{BB962C8B-B14F-4D97-AF65-F5344CB8AC3E}">
        <p14:creationId xmlns:p14="http://schemas.microsoft.com/office/powerpoint/2010/main" val="425962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sz="1000" b="1" dirty="0"/>
              <a:t>Negative Scan checks </a:t>
            </a:r>
            <a:r>
              <a:rPr lang="en-US" sz="1000" dirty="0">
                <a:sym typeface="Wingdings" panose="05000000000000000000" pitchFamily="2" charset="2"/>
              </a:rPr>
              <a:t> </a:t>
            </a:r>
            <a:r>
              <a:rPr lang="en-US" sz="1000" dirty="0">
                <a:latin typeface="Ubuntu" panose="020B0504030602030204" pitchFamily="34" charset="0"/>
              </a:rPr>
              <a:t>Identifying Defaulters, Fraudsters, Hawala Entities, Debarred Entities, Regulatory actions, etc.</a:t>
            </a:r>
            <a:r>
              <a:rPr lang="en-IN" sz="1000" dirty="0">
                <a:latin typeface="Ubuntu" panose="020B0504030602030204" pitchFamily="34" charset="0"/>
              </a:rPr>
              <a:t> </a:t>
            </a:r>
            <a:r>
              <a:rPr lang="en-US" sz="1000" dirty="0">
                <a:latin typeface="Ubuntu" panose="020B0504030602030204" pitchFamily="34" charset="0"/>
              </a:rPr>
              <a:t>Finding Civil or Criminal Cases including insolvency and section 138 cases</a:t>
            </a:r>
          </a:p>
          <a:p>
            <a:pPr lvl="0"/>
            <a:endParaRPr lang="en-IN" sz="1000" dirty="0">
              <a:latin typeface="Ubuntu" panose="020B0504030602030204" pitchFamily="34" charset="0"/>
            </a:endParaRPr>
          </a:p>
          <a:p>
            <a:pPr lvl="0"/>
            <a:r>
              <a:rPr lang="en-US" sz="1000" dirty="0">
                <a:latin typeface="Ubuntu" panose="020B0504030602030204" pitchFamily="34" charset="0"/>
              </a:rPr>
              <a:t>Real-time monitoring of negative news around entities through a comprehensive dashboard. Monitoring of negative news around entity with a daily newsletter containing the most relevant article.</a:t>
            </a:r>
          </a:p>
          <a:p>
            <a:pPr lvl="0"/>
            <a:endParaRPr lang="en-US" sz="1000" dirty="0">
              <a:latin typeface="Ubuntu" panose="020B0504030602030204" pitchFamily="34" charset="0"/>
            </a:endParaRPr>
          </a:p>
          <a:p>
            <a:pPr lvl="0"/>
            <a:r>
              <a:rPr lang="en-US" sz="1000" b="1" dirty="0"/>
              <a:t>Litigation Checks </a:t>
            </a:r>
            <a:r>
              <a:rPr lang="en-US" sz="1000" dirty="0">
                <a:sym typeface="Wingdings" panose="05000000000000000000" pitchFamily="2" charset="2"/>
              </a:rPr>
              <a:t> </a:t>
            </a:r>
            <a:r>
              <a:rPr lang="en-US" sz="1000" dirty="0">
                <a:latin typeface="Ubuntu" panose="020B0504030602030204" pitchFamily="34" charset="0"/>
              </a:rPr>
              <a:t>Monitoring comprehensive coverage of courts across India and high update frequency makes us the ideal platform for your monitoring needs</a:t>
            </a:r>
          </a:p>
          <a:p>
            <a:pPr lvl="0"/>
            <a:endParaRPr lang="en-IN" sz="1000" dirty="0">
              <a:latin typeface="Ubuntu" panose="020B0504030602030204" pitchFamily="34" charset="0"/>
            </a:endParaRPr>
          </a:p>
          <a:p>
            <a:pPr lvl="0"/>
            <a:r>
              <a:rPr lang="en-US" sz="1000" dirty="0">
                <a:latin typeface="Ubuntu" panose="020B0504030602030204" pitchFamily="34" charset="0"/>
              </a:rPr>
              <a:t>Tracking case calendar, new cases filed against the organization, and relevant orders and judgments</a:t>
            </a:r>
          </a:p>
          <a:p>
            <a:pPr lvl="0"/>
            <a:endParaRPr lang="en-US" sz="1000" dirty="0">
              <a:latin typeface="Ubuntu" panose="020B0504030602030204" pitchFamily="34" charset="0"/>
            </a:endParaRPr>
          </a:p>
          <a:p>
            <a:pPr lvl="0"/>
            <a:endParaRPr lang="en-US" sz="1000" dirty="0">
              <a:latin typeface="Ubuntu" panose="020B05040306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Ubuntu" panose="020B0504030602030204" pitchFamily="34" charset="0"/>
              </a:rPr>
              <a:t>Tracking Beneficial Ownership </a:t>
            </a:r>
            <a:r>
              <a:rPr lang="en-US" sz="1200" b="1" dirty="0">
                <a:latin typeface="Ubuntu" panose="020B0504030602030204" pitchFamily="34" charset="0"/>
                <a:sym typeface="Wingdings" panose="05000000000000000000" pitchFamily="2" charset="2"/>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latin typeface="Ubuntu" panose="020B0504030602030204" pitchFamily="34" charset="0"/>
              <a:sym typeface="Wingdings" panose="05000000000000000000" pitchFamily="2" charset="2"/>
            </a:endParaRPr>
          </a:p>
          <a:p>
            <a:pPr lvl="0"/>
            <a:r>
              <a:rPr lang="en-US" sz="1200" dirty="0">
                <a:latin typeface="Ubuntu" panose="020B0504030602030204" pitchFamily="34" charset="0"/>
              </a:rPr>
              <a:t>Identifying Significant and Ultimate Beneficial Owners (SBOs and UBOs) is crucial for various industries, especially in finance and businesses subject to anti-money laundering (AML) and know your customer (KYC) regulations. Implementing efficient algorithms can help reduce costs and time spent on this process. Here are several algorithms and approaches that can be employed</a:t>
            </a:r>
          </a:p>
          <a:p>
            <a:pPr lvl="0"/>
            <a:endParaRPr lang="en-IN" sz="1200" dirty="0">
              <a:latin typeface="Ubuntu" panose="020B0504030602030204" pitchFamily="34" charset="0"/>
            </a:endParaRPr>
          </a:p>
          <a:p>
            <a:pPr lvl="0"/>
            <a:r>
              <a:rPr lang="en-US" sz="1200" dirty="0">
                <a:latin typeface="Ubuntu" panose="020B0504030602030204" pitchFamily="34" charset="0"/>
              </a:rPr>
              <a:t>Graph Analysis</a:t>
            </a:r>
          </a:p>
          <a:p>
            <a:pPr lvl="0"/>
            <a:endParaRPr lang="en-IN" sz="1200" dirty="0">
              <a:latin typeface="Ubuntu" panose="020B0504030602030204" pitchFamily="34" charset="0"/>
            </a:endParaRPr>
          </a:p>
          <a:p>
            <a:pPr lvl="0"/>
            <a:r>
              <a:rPr lang="en-US" sz="1200" dirty="0">
                <a:latin typeface="Ubuntu" panose="020B0504030602030204" pitchFamily="34" charset="0"/>
              </a:rPr>
              <a:t>Data Matching and Deduplication</a:t>
            </a:r>
          </a:p>
          <a:p>
            <a:pPr lvl="0"/>
            <a:endParaRPr lang="en-IN" sz="1200" dirty="0">
              <a:latin typeface="Ubuntu" panose="020B0504030602030204" pitchFamily="34" charset="0"/>
            </a:endParaRPr>
          </a:p>
          <a:p>
            <a:pPr lvl="0"/>
            <a:r>
              <a:rPr lang="en-US" sz="1200" dirty="0">
                <a:latin typeface="Ubuntu" panose="020B0504030602030204" pitchFamily="34" charset="0"/>
              </a:rPr>
              <a:t>Document Clustering</a:t>
            </a:r>
          </a:p>
          <a:p>
            <a:pPr lvl="0"/>
            <a:endParaRPr lang="en-IN" sz="1200" dirty="0">
              <a:latin typeface="Ubuntu" panose="020B0504030602030204" pitchFamily="34" charset="0"/>
            </a:endParaRPr>
          </a:p>
          <a:p>
            <a:pPr lvl="0"/>
            <a:r>
              <a:rPr lang="en-US" sz="1200" dirty="0">
                <a:latin typeface="Ubuntu" panose="020B0504030602030204" pitchFamily="34" charset="0"/>
              </a:rPr>
              <a:t>Network Analysis</a:t>
            </a:r>
            <a:endParaRPr lang="en-IN" sz="1200" dirty="0">
              <a:latin typeface="Ubuntu" panose="020B05040306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200" b="1" dirty="0">
              <a:latin typeface="Ubuntu" panose="020B0504030602030204" pitchFamily="34" charset="0"/>
            </a:endParaRPr>
          </a:p>
          <a:p>
            <a:pPr lvl="0"/>
            <a:endParaRPr lang="en-IN" sz="1000" dirty="0">
              <a:latin typeface="Ubuntu" panose="020B0504030602030204" pitchFamily="34" charset="0"/>
            </a:endParaRPr>
          </a:p>
          <a:p>
            <a:pPr lvl="0"/>
            <a:endParaRPr lang="en-US" sz="1000" dirty="0">
              <a:latin typeface="Ubuntu" panose="020B0504030602030204" pitchFamily="34" charset="0"/>
            </a:endParaRPr>
          </a:p>
          <a:p>
            <a:pPr lvl="0"/>
            <a:endParaRPr lang="en-US" sz="1200" dirty="0">
              <a:latin typeface="Ubuntu" panose="020B0504030602030204" pitchFamily="34" charset="0"/>
            </a:endParaRPr>
          </a:p>
          <a:p>
            <a:pPr lvl="0"/>
            <a:endParaRPr lang="en-US" sz="1200" dirty="0">
              <a:latin typeface="Ubuntu" panose="020B0504030602030204" pitchFamily="34" charset="0"/>
            </a:endParaRPr>
          </a:p>
          <a:p>
            <a:pPr lvl="0"/>
            <a:endParaRPr lang="en-IN" sz="1200" dirty="0">
              <a:latin typeface="Ubuntu" panose="020B0504030602030204" pitchFamily="34" charset="0"/>
            </a:endParaRPr>
          </a:p>
          <a:p>
            <a:endParaRPr lang="en-SG"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19</a:t>
            </a:fld>
            <a:endParaRPr lang="en-US" dirty="0"/>
          </a:p>
        </p:txBody>
      </p:sp>
    </p:spTree>
    <p:extLst>
      <p:ext uri="{BB962C8B-B14F-4D97-AF65-F5344CB8AC3E}">
        <p14:creationId xmlns:p14="http://schemas.microsoft.com/office/powerpoint/2010/main" val="164363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32</a:t>
            </a:fld>
            <a:endParaRPr lang="en-US" dirty="0"/>
          </a:p>
        </p:txBody>
      </p:sp>
    </p:spTree>
    <p:extLst>
      <p:ext uri="{BB962C8B-B14F-4D97-AF65-F5344CB8AC3E}">
        <p14:creationId xmlns:p14="http://schemas.microsoft.com/office/powerpoint/2010/main" val="2059648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accent4">
                    <a:lumMod val="75000"/>
                  </a:schemeClr>
                </a:solidFill>
              </a:defRPr>
            </a:lvl1pPr>
          </a:lstStyle>
          <a:p>
            <a:r>
              <a:rPr lang="en-US" dirty="0"/>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pic>
        <p:nvPicPr>
          <p:cNvPr id="10" name="Picture 9" descr="A logo with a magnifying glass and a graph&#10;&#10;Description automatically generated">
            <a:extLst>
              <a:ext uri="{FF2B5EF4-FFF2-40B4-BE49-F238E27FC236}">
                <a16:creationId xmlns:a16="http://schemas.microsoft.com/office/drawing/2014/main" id="{CD984E9F-99F6-98A3-5087-001A00310F7F}"/>
              </a:ext>
            </a:extLst>
          </p:cNvPr>
          <p:cNvPicPr>
            <a:picLocks noChangeAspect="1"/>
          </p:cNvPicPr>
          <p:nvPr userDrawn="1"/>
        </p:nvPicPr>
        <p:blipFill>
          <a:blip r:embed="rId2"/>
          <a:stretch>
            <a:fillRect/>
          </a:stretch>
        </p:blipFill>
        <p:spPr>
          <a:xfrm>
            <a:off x="11332141" y="1"/>
            <a:ext cx="851597" cy="548680"/>
          </a:xfrm>
          <a:prstGeom prst="rect">
            <a:avLst/>
          </a:prstGeom>
        </p:spPr>
      </p:pic>
    </p:spTree>
    <p:extLst>
      <p:ext uri="{BB962C8B-B14F-4D97-AF65-F5344CB8AC3E}">
        <p14:creationId xmlns:p14="http://schemas.microsoft.com/office/powerpoint/2010/main" val="18518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tent_white_1col">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p:nvPr userDrawn="1"/>
        </p:nvCxnSpPr>
        <p:spPr>
          <a:xfrm>
            <a:off x="298234" y="6407566"/>
            <a:ext cx="1159235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1277" y="6461919"/>
            <a:ext cx="1818744"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727" y="365126"/>
            <a:ext cx="10993085" cy="803918"/>
          </a:xfrm>
          <a:prstGeom prst="rect">
            <a:avLst/>
          </a:prstGeom>
        </p:spPr>
        <p:txBody>
          <a:bodyPr/>
          <a:lstStyle>
            <a:lvl1pPr>
              <a:defRPr sz="2399"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507" y="1470025"/>
            <a:ext cx="5392618" cy="4636559"/>
          </a:xfrm>
          <a:prstGeom prst="rect">
            <a:avLst/>
          </a:prstGeom>
        </p:spPr>
        <p:txBody>
          <a:bodyPr/>
          <a:lstStyle>
            <a:lvl1pPr marL="0" indent="0">
              <a:lnSpc>
                <a:spcPct val="110000"/>
              </a:lnSpc>
              <a:spcBef>
                <a:spcPts val="2199"/>
              </a:spcBef>
              <a:buNone/>
              <a:defRPr sz="1400">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p>
          <a:p>
            <a:pPr lvl="0"/>
            <a:r>
              <a:rPr lang="en-SG"/>
              <a:t>Donec facilisis lectus fringilla, congue erat ut, feugiat arcu. Vestibulum non magna in diam lobortis tincidunt. Cras vel cursus libero. Mauris sed convallis nisi. Aliquam eget justo quis lacus euismod pulvinar. </a:t>
            </a:r>
            <a:endParaRPr lang="en-US"/>
          </a:p>
        </p:txBody>
      </p:sp>
      <p:cxnSp>
        <p:nvCxnSpPr>
          <p:cNvPr id="10" name="Straight Connector 9">
            <a:extLst>
              <a:ext uri="{FF2B5EF4-FFF2-40B4-BE49-F238E27FC236}">
                <a16:creationId xmlns:a16="http://schemas.microsoft.com/office/drawing/2014/main" id="{A43736BB-224E-C548-8E6C-869D7E7C4A3E}"/>
              </a:ext>
            </a:extLst>
          </p:cNvPr>
          <p:cNvCxnSpPr/>
          <p:nvPr userDrawn="1"/>
        </p:nvCxnSpPr>
        <p:spPr>
          <a:xfrm flipH="1">
            <a:off x="107618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5338" y="1470025"/>
            <a:ext cx="5392618" cy="4636559"/>
          </a:xfrm>
          <a:prstGeom prst="rect">
            <a:avLst/>
          </a:prstGeom>
        </p:spPr>
        <p:txBody>
          <a:bodyPr/>
          <a:lstStyle>
            <a:lvl1pPr marL="0" indent="0">
              <a:lnSpc>
                <a:spcPct val="110000"/>
              </a:lnSpc>
              <a:spcBef>
                <a:spcPts val="2199"/>
              </a:spcBef>
              <a:buNone/>
              <a:defRPr sz="1400">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a:t>
            </a:r>
          </a:p>
          <a:p>
            <a:pPr lvl="0"/>
            <a:r>
              <a:rPr lang="en-SG"/>
              <a:t>Vestibulum non magna in diam lobortis tincidunt. Cras vel cursus libero. Mauris sed convallis nisi. Aliquam eget justo quis lacus euismod pulvinar. </a:t>
            </a:r>
            <a:endParaRPr lang="en-US"/>
          </a:p>
        </p:txBody>
      </p:sp>
      <p:grpSp>
        <p:nvGrpSpPr>
          <p:cNvPr id="12" name="Graphic 4">
            <a:extLst>
              <a:ext uri="{FF2B5EF4-FFF2-40B4-BE49-F238E27FC236}">
                <a16:creationId xmlns:a16="http://schemas.microsoft.com/office/drawing/2014/main" id="{AA88C084-F630-4F8A-B0AE-16C59F9FBC9B}"/>
              </a:ext>
            </a:extLst>
          </p:cNvPr>
          <p:cNvGrpSpPr/>
          <p:nvPr userDrawn="1"/>
        </p:nvGrpSpPr>
        <p:grpSpPr>
          <a:xfrm>
            <a:off x="270173" y="6517798"/>
            <a:ext cx="723848" cy="161562"/>
            <a:chOff x="2497995" y="2687207"/>
            <a:chExt cx="5762625" cy="1285875"/>
          </a:xfrm>
        </p:grpSpPr>
        <p:sp>
          <p:nvSpPr>
            <p:cNvPr id="14" name="Freeform: Shape 13">
              <a:extLst>
                <a:ext uri="{FF2B5EF4-FFF2-40B4-BE49-F238E27FC236}">
                  <a16:creationId xmlns:a16="http://schemas.microsoft.com/office/drawing/2014/main" id="{0F005B4B-12A5-4DE9-850D-5DA998E33B00}"/>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sz="2399"/>
            </a:p>
          </p:txBody>
        </p:sp>
        <p:sp>
          <p:nvSpPr>
            <p:cNvPr id="15" name="Freeform: Shape 14">
              <a:extLst>
                <a:ext uri="{FF2B5EF4-FFF2-40B4-BE49-F238E27FC236}">
                  <a16:creationId xmlns:a16="http://schemas.microsoft.com/office/drawing/2014/main" id="{152E5C52-72BE-4DC4-8E10-3C70D1195FC3}"/>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sz="2399"/>
            </a:p>
          </p:txBody>
        </p:sp>
        <p:sp>
          <p:nvSpPr>
            <p:cNvPr id="16" name="Freeform: Shape 15">
              <a:extLst>
                <a:ext uri="{FF2B5EF4-FFF2-40B4-BE49-F238E27FC236}">
                  <a16:creationId xmlns:a16="http://schemas.microsoft.com/office/drawing/2014/main" id="{BAC62AE7-8811-4F78-9619-D8FE49A71CFB}"/>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sz="2399"/>
            </a:p>
          </p:txBody>
        </p:sp>
        <p:sp>
          <p:nvSpPr>
            <p:cNvPr id="18" name="Freeform: Shape 17">
              <a:extLst>
                <a:ext uri="{FF2B5EF4-FFF2-40B4-BE49-F238E27FC236}">
                  <a16:creationId xmlns:a16="http://schemas.microsoft.com/office/drawing/2014/main" id="{F765715E-C0B4-4D50-B1BA-02234DF673D6}"/>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sz="2399"/>
            </a:p>
          </p:txBody>
        </p:sp>
        <p:sp>
          <p:nvSpPr>
            <p:cNvPr id="20" name="Freeform: Shape 19">
              <a:extLst>
                <a:ext uri="{FF2B5EF4-FFF2-40B4-BE49-F238E27FC236}">
                  <a16:creationId xmlns:a16="http://schemas.microsoft.com/office/drawing/2014/main" id="{F2E3579B-C5FA-4A6A-AE2F-0346E5514D88}"/>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sz="2399"/>
            </a:p>
          </p:txBody>
        </p:sp>
      </p:grpSp>
      <p:sp>
        <p:nvSpPr>
          <p:cNvPr id="21" name="Google Shape;64;p14">
            <a:extLst>
              <a:ext uri="{FF2B5EF4-FFF2-40B4-BE49-F238E27FC236}">
                <a16:creationId xmlns:a16="http://schemas.microsoft.com/office/drawing/2014/main" id="{C7BFEDC2-2F08-46BE-9541-8A79DF6936B8}"/>
              </a:ext>
            </a:extLst>
          </p:cNvPr>
          <p:cNvSpPr txBox="1"/>
          <p:nvPr userDrawn="1"/>
        </p:nvSpPr>
        <p:spPr>
          <a:xfrm>
            <a:off x="1076181" y="6441747"/>
            <a:ext cx="7635245" cy="298900"/>
          </a:xfrm>
          <a:prstGeom prst="rect">
            <a:avLst/>
          </a:prstGeom>
          <a:noFill/>
          <a:ln>
            <a:noFill/>
          </a:ln>
        </p:spPr>
        <p:txBody>
          <a:bodyPr spcFirstLastPara="1" wrap="square" lIns="91401" tIns="91401" rIns="91401" bIns="91401"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Pte. Ltd. It is not intended to be distributed without the written consent of NCS Pte. Ltd.</a:t>
            </a:r>
          </a:p>
        </p:txBody>
      </p:sp>
      <p:sp>
        <p:nvSpPr>
          <p:cNvPr id="2" name="Rectangle 1">
            <a:extLst>
              <a:ext uri="{FF2B5EF4-FFF2-40B4-BE49-F238E27FC236}">
                <a16:creationId xmlns:a16="http://schemas.microsoft.com/office/drawing/2014/main" id="{B2C2A08C-EA69-9AB0-D2BD-A8E38B1E7017}"/>
              </a:ext>
              <a:ext uri="{C183D7F6-B498-43B3-948B-1728B52AA6E4}">
                <adec:decorative xmlns:adec="http://schemas.microsoft.com/office/drawing/2017/decorative" val="1"/>
              </a:ext>
            </a:extLst>
          </p:cNvPr>
          <p:cNvSpPr/>
          <p:nvPr userDrawn="1"/>
        </p:nvSpPr>
        <p:spPr>
          <a:xfrm>
            <a:off x="10244"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for a company&#10;&#10;Description automatically generated">
            <a:extLst>
              <a:ext uri="{FF2B5EF4-FFF2-40B4-BE49-F238E27FC236}">
                <a16:creationId xmlns:a16="http://schemas.microsoft.com/office/drawing/2014/main" id="{4AD47FA4-591E-EFD1-BA80-8C7B271B054D}"/>
              </a:ext>
            </a:extLst>
          </p:cNvPr>
          <p:cNvPicPr>
            <a:picLocks noChangeAspect="1"/>
          </p:cNvPicPr>
          <p:nvPr userDrawn="1"/>
        </p:nvPicPr>
        <p:blipFill>
          <a:blip r:embed="rId2">
            <a:alphaModFix amt="20000"/>
          </a:blip>
          <a:stretch>
            <a:fillRect/>
          </a:stretch>
        </p:blipFill>
        <p:spPr>
          <a:xfrm>
            <a:off x="2205980" y="-1"/>
            <a:ext cx="7848872" cy="5151547"/>
          </a:xfrm>
          <a:prstGeom prst="rect">
            <a:avLst/>
          </a:prstGeom>
          <a:ln>
            <a:noFill/>
          </a:ln>
          <a:effectLst>
            <a:softEdge rad="112500"/>
          </a:effectLst>
        </p:spPr>
      </p:pic>
      <p:pic>
        <p:nvPicPr>
          <p:cNvPr id="7" name="Picture 6" descr="A logo with a magnifying glass and a graph&#10;&#10;Description automatically generated">
            <a:extLst>
              <a:ext uri="{FF2B5EF4-FFF2-40B4-BE49-F238E27FC236}">
                <a16:creationId xmlns:a16="http://schemas.microsoft.com/office/drawing/2014/main" id="{D42C8C74-258A-C56B-F624-EB09CE9DE5E9}"/>
              </a:ext>
            </a:extLst>
          </p:cNvPr>
          <p:cNvPicPr>
            <a:picLocks noChangeAspect="1"/>
          </p:cNvPicPr>
          <p:nvPr userDrawn="1"/>
        </p:nvPicPr>
        <p:blipFill>
          <a:blip r:embed="rId3"/>
          <a:stretch>
            <a:fillRect/>
          </a:stretch>
        </p:blipFill>
        <p:spPr>
          <a:xfrm>
            <a:off x="11332141" y="1"/>
            <a:ext cx="851597" cy="548680"/>
          </a:xfrm>
          <a:prstGeom prst="rect">
            <a:avLst/>
          </a:prstGeom>
        </p:spPr>
      </p:pic>
    </p:spTree>
    <p:extLst>
      <p:ext uri="{BB962C8B-B14F-4D97-AF65-F5344CB8AC3E}">
        <p14:creationId xmlns:p14="http://schemas.microsoft.com/office/powerpoint/2010/main" val="3907093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vider_1">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EE9717E-62EC-1247-95BC-10DF5300D4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5053003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lvl1pPr>
          </a:lstStyle>
          <a:p>
            <a:r>
              <a:rPr lang="en-US" dirty="0"/>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r>
              <a:rPr lang="en-US"/>
              <a:t>Click icon to add picture</a:t>
            </a:r>
            <a:endParaRPr lang="en-US" dirty="0"/>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r>
              <a:rPr lang="en-US"/>
              <a:t>Click icon to add picture</a:t>
            </a:r>
            <a:endParaRPr lang="en-US" dirty="0"/>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r>
              <a:rPr lang="en-US"/>
              <a:t>Click icon to add picture</a:t>
            </a:r>
            <a:endParaRPr lang="en-US" dirty="0"/>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r>
              <a:rPr lang="en-US"/>
              <a:t>Click icon to add picture</a:t>
            </a:r>
            <a:endParaRPr lang="en-US" dirty="0"/>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r>
              <a:rPr lang="en-US"/>
              <a:t>Click icon to add picture</a:t>
            </a:r>
            <a:endParaRPr lang="en-US" dirty="0"/>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794591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lvl1pPr>
          </a:lstStyle>
          <a:p>
            <a:r>
              <a:rPr lang="en-US" dirty="0"/>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49135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lvl1pPr>
          </a:lstStyle>
          <a:p>
            <a:r>
              <a:rPr lang="en-US" dirty="0"/>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605418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dirty="0"/>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dirty="0"/>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dirty="0"/>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dirty="0"/>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dirty="0"/>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dirty="0"/>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dirty="0"/>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dirty="0"/>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dirty="0"/>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dirty="0"/>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dirty="0"/>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dirty="0"/>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dirty="0"/>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dirty="0"/>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dirty="0"/>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dirty="0"/>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dirty="0"/>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dirty="0"/>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dirty="0"/>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dirty="0"/>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dirty="0"/>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dirty="0"/>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dirty="0"/>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dirty="0"/>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dirty="0"/>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dirty="0"/>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dirty="0"/>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dirty="0"/>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dirty="0"/>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dirty="0"/>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dirty="0"/>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dirty="0"/>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dirty="0"/>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dirty="0"/>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dirty="0"/>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dirty="0"/>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dirty="0"/>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dirty="0"/>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dirty="0"/>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dirty="0"/>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dirty="0"/>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dirty="0"/>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dirty="0"/>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dirty="0"/>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lvl1pPr>
          </a:lstStyle>
          <a:p>
            <a:r>
              <a:rPr lang="en-US" dirty="0"/>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43766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lvl1pPr>
          </a:lstStyle>
          <a:p>
            <a:r>
              <a:rPr lang="en-US" dirty="0"/>
              <a:t>Add </a:t>
            </a:r>
            <a:br>
              <a:rPr lang="en-US" dirty="0"/>
            </a:br>
            <a:r>
              <a:rPr lang="en-US" dirty="0"/>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lvl1pPr>
          </a:lstStyle>
          <a:p>
            <a:r>
              <a:rPr lang="en-US" dirty="0"/>
              <a:t>add title here</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47070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dirty="0"/>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55" r:id="rId8"/>
    <p:sldLayoutId id="2147483656" r:id="rId9"/>
    <p:sldLayoutId id="2147483657" r:id="rId10"/>
    <p:sldLayoutId id="2147483668" r:id="rId11"/>
    <p:sldLayoutId id="2147483669" r:id="rId12"/>
  </p:sldLayoutIdLst>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jpeg"/><Relationship Id="rId7" Type="http://schemas.openxmlformats.org/officeDocument/2006/relationships/image" Target="../media/image16.svg"/><Relationship Id="rId2" Type="http://schemas.openxmlformats.org/officeDocument/2006/relationships/image" Target="../media/image17.jpe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30.png"/><Relationship Id="rId21" Type="http://schemas.openxmlformats.org/officeDocument/2006/relationships/image" Target="../media/image47.png"/><Relationship Id="rId34" Type="http://schemas.openxmlformats.org/officeDocument/2006/relationships/image" Target="../media/image60.sv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sv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image" Target="../media/image29.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svg"/><Relationship Id="rId32" Type="http://schemas.openxmlformats.org/officeDocument/2006/relationships/image" Target="../media/image58.svg"/><Relationship Id="rId5" Type="http://schemas.microsoft.com/office/2007/relationships/hdphoto" Target="../media/hdphoto1.wdp"/><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svg"/><Relationship Id="rId19" Type="http://schemas.openxmlformats.org/officeDocument/2006/relationships/image" Target="../media/image45.svg"/><Relationship Id="rId31" Type="http://schemas.openxmlformats.org/officeDocument/2006/relationships/image" Target="../media/image57.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svg"/><Relationship Id="rId8" Type="http://schemas.openxmlformats.org/officeDocument/2006/relationships/image" Target="../media/image34.svg"/></Relationships>
</file>

<file path=ppt/slides/_rels/slide1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62.png"/><Relationship Id="rId3" Type="http://schemas.openxmlformats.org/officeDocument/2006/relationships/image" Target="../media/image30.png"/><Relationship Id="rId21" Type="http://schemas.openxmlformats.org/officeDocument/2006/relationships/image" Target="../media/image47.png"/><Relationship Id="rId34" Type="http://schemas.openxmlformats.org/officeDocument/2006/relationships/image" Target="../media/image58.sv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svg"/><Relationship Id="rId25" Type="http://schemas.openxmlformats.org/officeDocument/2006/relationships/image" Target="../media/image61.png"/><Relationship Id="rId33" Type="http://schemas.openxmlformats.org/officeDocument/2006/relationships/image" Target="../media/image57.png"/><Relationship Id="rId2" Type="http://schemas.openxmlformats.org/officeDocument/2006/relationships/image" Target="../media/image29.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svg"/><Relationship Id="rId32" Type="http://schemas.openxmlformats.org/officeDocument/2006/relationships/image" Target="../media/image56.svg"/><Relationship Id="rId5" Type="http://schemas.microsoft.com/office/2007/relationships/hdphoto" Target="../media/hdphoto1.wdp"/><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64.png"/><Relationship Id="rId36" Type="http://schemas.openxmlformats.org/officeDocument/2006/relationships/image" Target="../media/image60.svg"/><Relationship Id="rId10" Type="http://schemas.openxmlformats.org/officeDocument/2006/relationships/image" Target="../media/image36.svg"/><Relationship Id="rId19" Type="http://schemas.openxmlformats.org/officeDocument/2006/relationships/image" Target="../media/image45.svg"/><Relationship Id="rId31"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63.png"/><Relationship Id="rId30" Type="http://schemas.microsoft.com/office/2007/relationships/hdphoto" Target="../media/hdphoto2.wdp"/><Relationship Id="rId35" Type="http://schemas.openxmlformats.org/officeDocument/2006/relationships/image" Target="../media/image59.png"/><Relationship Id="rId8"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88.jpeg"/><Relationship Id="rId3" Type="http://schemas.openxmlformats.org/officeDocument/2006/relationships/image" Target="../media/image66.png"/><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jpeg"/><Relationship Id="rId2" Type="http://schemas.openxmlformats.org/officeDocument/2006/relationships/notesSlide" Target="../notesSlides/notesSlide2.xml"/><Relationship Id="rId16" Type="http://schemas.openxmlformats.org/officeDocument/2006/relationships/image" Target="../media/image79.svg"/><Relationship Id="rId20" Type="http://schemas.microsoft.com/office/2007/relationships/hdphoto" Target="../media/hdphoto3.wdp"/><Relationship Id="rId1" Type="http://schemas.openxmlformats.org/officeDocument/2006/relationships/slideLayout" Target="../slideLayouts/slideLayout11.xml"/><Relationship Id="rId6" Type="http://schemas.openxmlformats.org/officeDocument/2006/relationships/image" Target="../media/image69.svg"/><Relationship Id="rId11" Type="http://schemas.openxmlformats.org/officeDocument/2006/relationships/image" Target="../media/image74.jpeg"/><Relationship Id="rId24" Type="http://schemas.openxmlformats.org/officeDocument/2006/relationships/image" Target="../media/image86.jpe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svg"/><Relationship Id="rId10" Type="http://schemas.openxmlformats.org/officeDocument/2006/relationships/image" Target="../media/image73.jpe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jpeg"/><Relationship Id="rId14" Type="http://schemas.openxmlformats.org/officeDocument/2006/relationships/image" Target="../media/image77.jpeg"/><Relationship Id="rId22"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9.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hyperlink" Target="https://www.ceicdata.com/en/indicator/india/total-loans" TargetMode="Externa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9.png"/><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89.png"/><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www.forbes.com/sites/blakemorgan/2019/09/24/50-stats-that-prove-the-value-of-customer-experience/?sh=5bfc4c644ef2"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hyken.com/customer-loyalty/shocking-percentage-of-customers-whod-leave-your-business-due-to-bad-service-and-what-you-can-do-about-it/"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bcg.com/publications/2019/next-level-personalization-retail" TargetMode="External"/><Relationship Id="rId2" Type="http://schemas.openxmlformats.org/officeDocument/2006/relationships/hyperlink" Target="https://www.forbes.com/sites/blakemorgan/2020/02/18/50-stats-showing-the-power-of-personalization/?sh=443669232a94" TargetMode="External"/><Relationship Id="rId1" Type="http://schemas.openxmlformats.org/officeDocument/2006/relationships/slideLayout" Target="../slideLayouts/slideLayout12.xml"/><Relationship Id="rId6" Type="http://schemas.openxmlformats.org/officeDocument/2006/relationships/hyperlink" Target="https://www.forbes.com/sites/blakemorgan/2019/09/24/50-stats-that-prove-the-value-of-customer-experience/?sh=476a4cf94ef2"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2023-11-28-10-35-06">
            <a:hlinkClick r:id="" action="ppaction://media"/>
            <a:extLst>
              <a:ext uri="{FF2B5EF4-FFF2-40B4-BE49-F238E27FC236}">
                <a16:creationId xmlns:a16="http://schemas.microsoft.com/office/drawing/2014/main" id="{A14B690C-06EF-9EA6-F3A4-E9E9B0724E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074" y="92074"/>
            <a:ext cx="11979002" cy="6722417"/>
          </a:xfrm>
          <a:prstGeom prst="rect">
            <a:avLst/>
          </a:prstGeom>
        </p:spPr>
      </p:pic>
      <p:pic>
        <p:nvPicPr>
          <p:cNvPr id="5" name="Picture 4" descr="A qr code with a logo&#10;&#10;Description automatically generated">
            <a:extLst>
              <a:ext uri="{FF2B5EF4-FFF2-40B4-BE49-F238E27FC236}">
                <a16:creationId xmlns:a16="http://schemas.microsoft.com/office/drawing/2014/main" id="{DB82CEEA-09A5-D872-0916-DF5C1BBBD1D6}"/>
              </a:ext>
            </a:extLst>
          </p:cNvPr>
          <p:cNvPicPr>
            <a:picLocks noChangeAspect="1"/>
          </p:cNvPicPr>
          <p:nvPr/>
        </p:nvPicPr>
        <p:blipFill>
          <a:blip r:embed="rId6"/>
          <a:stretch>
            <a:fillRect/>
          </a:stretch>
        </p:blipFill>
        <p:spPr>
          <a:xfrm>
            <a:off x="2698612" y="116356"/>
            <a:ext cx="6765926" cy="6673852"/>
          </a:xfrm>
          <a:prstGeom prst="rect">
            <a:avLst/>
          </a:prstGeom>
        </p:spPr>
      </p:pic>
    </p:spTree>
    <p:extLst>
      <p:ext uri="{BB962C8B-B14F-4D97-AF65-F5344CB8AC3E}">
        <p14:creationId xmlns:p14="http://schemas.microsoft.com/office/powerpoint/2010/main" val="1755453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2" name="Group 361">
            <a:extLst>
              <a:ext uri="{FF2B5EF4-FFF2-40B4-BE49-F238E27FC236}">
                <a16:creationId xmlns:a16="http://schemas.microsoft.com/office/drawing/2014/main" id="{4509BAA7-7D72-5AF7-978E-10D03419888E}"/>
              </a:ext>
            </a:extLst>
          </p:cNvPr>
          <p:cNvGrpSpPr/>
          <p:nvPr/>
        </p:nvGrpSpPr>
        <p:grpSpPr>
          <a:xfrm>
            <a:off x="636582" y="908439"/>
            <a:ext cx="5251559" cy="2285405"/>
            <a:chOff x="626115" y="1226760"/>
            <a:chExt cx="5252927" cy="2286000"/>
          </a:xfrm>
        </p:grpSpPr>
        <p:grpSp>
          <p:nvGrpSpPr>
            <p:cNvPr id="363" name="Group 362">
              <a:extLst>
                <a:ext uri="{FF2B5EF4-FFF2-40B4-BE49-F238E27FC236}">
                  <a16:creationId xmlns:a16="http://schemas.microsoft.com/office/drawing/2014/main" id="{FA81D163-A9A1-E3EF-A52F-8047C170F76B}"/>
                </a:ext>
              </a:extLst>
            </p:cNvPr>
            <p:cNvGrpSpPr/>
            <p:nvPr/>
          </p:nvGrpSpPr>
          <p:grpSpPr>
            <a:xfrm>
              <a:off x="626115" y="1226760"/>
              <a:ext cx="5252927" cy="2286000"/>
              <a:chOff x="5481906" y="1334312"/>
              <a:chExt cx="5252927" cy="1828917"/>
            </a:xfrm>
          </p:grpSpPr>
          <p:sp>
            <p:nvSpPr>
              <p:cNvPr id="365" name="Rectangle: Rounded Corners 15">
                <a:extLst>
                  <a:ext uri="{FF2B5EF4-FFF2-40B4-BE49-F238E27FC236}">
                    <a16:creationId xmlns:a16="http://schemas.microsoft.com/office/drawing/2014/main" id="{A20828BB-9A14-1269-9D37-B92BC33A0DF6}"/>
                  </a:ext>
                </a:extLst>
              </p:cNvPr>
              <p:cNvSpPr/>
              <p:nvPr/>
            </p:nvSpPr>
            <p:spPr bwMode="auto">
              <a:xfrm>
                <a:off x="5481906" y="1334312"/>
                <a:ext cx="5252927" cy="1828917"/>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366" name="Title 2">
                <a:extLst>
                  <a:ext uri="{FF2B5EF4-FFF2-40B4-BE49-F238E27FC236}">
                    <a16:creationId xmlns:a16="http://schemas.microsoft.com/office/drawing/2014/main" id="{FFB8588D-17A3-BCF9-8E9C-F91848DE5071}"/>
                  </a:ext>
                </a:extLst>
              </p:cNvPr>
              <p:cNvSpPr txBox="1">
                <a:spLocks/>
              </p:cNvSpPr>
              <p:nvPr/>
            </p:nvSpPr>
            <p:spPr>
              <a:xfrm>
                <a:off x="5849401" y="1952397"/>
                <a:ext cx="2265210" cy="1016726"/>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Negative Scan Checks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Litigation Checks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Tracking Beneficial Ownership</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Data Analytics &amp; Dashboards</a:t>
                </a: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p:txBody>
          </p:sp>
        </p:grpSp>
        <p:sp>
          <p:nvSpPr>
            <p:cNvPr id="364" name="Title 2">
              <a:extLst>
                <a:ext uri="{FF2B5EF4-FFF2-40B4-BE49-F238E27FC236}">
                  <a16:creationId xmlns:a16="http://schemas.microsoft.com/office/drawing/2014/main" id="{1230A0F0-A7A6-D94B-AD30-8BECFF821AD7}"/>
                </a:ext>
              </a:extLst>
            </p:cNvPr>
            <p:cNvSpPr txBox="1">
              <a:spLocks/>
            </p:cNvSpPr>
            <p:nvPr/>
          </p:nvSpPr>
          <p:spPr>
            <a:xfrm>
              <a:off x="1005137" y="1512081"/>
              <a:ext cx="3760933" cy="485369"/>
            </a:xfrm>
            <a:prstGeom prst="rect">
              <a:avLst/>
            </a:prstGeom>
            <a:effectLst/>
          </p:spPr>
          <p:txBody>
            <a:bodyPr lIns="0" tIns="0" rIns="0" bIns="0" anchor="ctr"/>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lnSpc>
                  <a:spcPts val="2219"/>
                </a:lnSpc>
                <a:spcBef>
                  <a:spcPct val="20000"/>
                </a:spcBef>
                <a:buSzPct val="90000"/>
                <a:defRPr/>
              </a:pPr>
              <a:r>
                <a:rPr lang="en-US" sz="1400" b="1" kern="0" spc="20" dirty="0">
                  <a:ln>
                    <a:noFill/>
                  </a:ln>
                  <a:solidFill>
                    <a:srgbClr val="50E6FF"/>
                  </a:solidFill>
                  <a:latin typeface="Ubuntu" panose="020B0504030602030204" pitchFamily="34" charset="0"/>
                  <a:cs typeface="Segoe UI Semibold" panose="020B0702040204020203" pitchFamily="34" charset="0"/>
                </a:rPr>
                <a:t>Risk Shield 360</a:t>
              </a:r>
            </a:p>
          </p:txBody>
        </p:sp>
      </p:grpSp>
      <p:grpSp>
        <p:nvGrpSpPr>
          <p:cNvPr id="367" name="Group 366">
            <a:extLst>
              <a:ext uri="{FF2B5EF4-FFF2-40B4-BE49-F238E27FC236}">
                <a16:creationId xmlns:a16="http://schemas.microsoft.com/office/drawing/2014/main" id="{A4A13912-94CB-C197-3EE5-74351A327CDE}"/>
              </a:ext>
            </a:extLst>
          </p:cNvPr>
          <p:cNvGrpSpPr/>
          <p:nvPr/>
        </p:nvGrpSpPr>
        <p:grpSpPr>
          <a:xfrm>
            <a:off x="636582" y="3830527"/>
            <a:ext cx="5229006" cy="2285405"/>
            <a:chOff x="626115" y="4149609"/>
            <a:chExt cx="5230368" cy="2286000"/>
          </a:xfrm>
        </p:grpSpPr>
        <p:grpSp>
          <p:nvGrpSpPr>
            <p:cNvPr id="368" name="Group 367">
              <a:extLst>
                <a:ext uri="{FF2B5EF4-FFF2-40B4-BE49-F238E27FC236}">
                  <a16:creationId xmlns:a16="http://schemas.microsoft.com/office/drawing/2014/main" id="{0D0D51EA-D70D-D425-4795-5E2E54286ADC}"/>
                </a:ext>
              </a:extLst>
            </p:cNvPr>
            <p:cNvGrpSpPr/>
            <p:nvPr/>
          </p:nvGrpSpPr>
          <p:grpSpPr>
            <a:xfrm>
              <a:off x="626115" y="4149609"/>
              <a:ext cx="5230368" cy="2286000"/>
              <a:chOff x="583825" y="903607"/>
              <a:chExt cx="5230368" cy="2213810"/>
            </a:xfrm>
          </p:grpSpPr>
          <p:sp>
            <p:nvSpPr>
              <p:cNvPr id="370" name="Rectangle: Rounded Corners 15">
                <a:extLst>
                  <a:ext uri="{FF2B5EF4-FFF2-40B4-BE49-F238E27FC236}">
                    <a16:creationId xmlns:a16="http://schemas.microsoft.com/office/drawing/2014/main" id="{2B2EF5B1-4BD9-0FDA-3B11-706009FB9CE5}"/>
                  </a:ext>
                </a:extLst>
              </p:cNvPr>
              <p:cNvSpPr/>
              <p:nvPr/>
            </p:nvSpPr>
            <p:spPr bwMode="auto">
              <a:xfrm>
                <a:off x="583825" y="903607"/>
                <a:ext cx="5230368" cy="2213810"/>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371" name="Title 2">
                <a:extLst>
                  <a:ext uri="{FF2B5EF4-FFF2-40B4-BE49-F238E27FC236}">
                    <a16:creationId xmlns:a16="http://schemas.microsoft.com/office/drawing/2014/main" id="{C144168B-137C-E872-5D2F-ECB4DBC849A2}"/>
                  </a:ext>
                </a:extLst>
              </p:cNvPr>
              <p:cNvSpPr txBox="1">
                <a:spLocks/>
              </p:cNvSpPr>
              <p:nvPr/>
            </p:nvSpPr>
            <p:spPr>
              <a:xfrm>
                <a:off x="966074" y="1774127"/>
                <a:ext cx="2230151" cy="1342622"/>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Comparison Aggregators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Financial Data Aggregators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Investment Aggregators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Crowdfunding aggregators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Credit Score  Aggregators</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Data Analytics &amp; Dashboards</a:t>
                </a: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p:txBody>
          </p:sp>
        </p:grpSp>
        <p:sp>
          <p:nvSpPr>
            <p:cNvPr id="369" name="Title 2">
              <a:extLst>
                <a:ext uri="{FF2B5EF4-FFF2-40B4-BE49-F238E27FC236}">
                  <a16:creationId xmlns:a16="http://schemas.microsoft.com/office/drawing/2014/main" id="{F01A16E9-6FA6-D994-83BE-136C87AB9302}"/>
                </a:ext>
              </a:extLst>
            </p:cNvPr>
            <p:cNvSpPr txBox="1">
              <a:spLocks/>
            </p:cNvSpPr>
            <p:nvPr/>
          </p:nvSpPr>
          <p:spPr>
            <a:xfrm>
              <a:off x="1005137" y="4734130"/>
              <a:ext cx="1563221" cy="156924"/>
            </a:xfrm>
            <a:prstGeom prst="rect">
              <a:avLst/>
            </a:prstGeom>
            <a:effectLst/>
          </p:spPr>
          <p:txBody>
            <a:bodyPr lIns="0" tIns="0" rIns="0" bIns="0" anchor="ctr"/>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spcBef>
                  <a:spcPct val="20000"/>
                </a:spcBef>
                <a:buSzPct val="90000"/>
                <a:defRPr/>
              </a:pPr>
              <a:r>
                <a:rPr lang="en-US" sz="1400" b="1" kern="0" spc="0" dirty="0">
                  <a:ln>
                    <a:noFill/>
                  </a:ln>
                  <a:solidFill>
                    <a:srgbClr val="50E6FF"/>
                  </a:solidFill>
                  <a:latin typeface="Ubuntu" panose="020B0504030602030204" pitchFamily="34" charset="0"/>
                  <a:cs typeface="Segoe UI Semibold" panose="020B0702040204020203" pitchFamily="34" charset="0"/>
                </a:rPr>
                <a:t>Risk Unify 360</a:t>
              </a:r>
            </a:p>
          </p:txBody>
        </p:sp>
      </p:grpSp>
      <p:grpSp>
        <p:nvGrpSpPr>
          <p:cNvPr id="372" name="Group 371">
            <a:extLst>
              <a:ext uri="{FF2B5EF4-FFF2-40B4-BE49-F238E27FC236}">
                <a16:creationId xmlns:a16="http://schemas.microsoft.com/office/drawing/2014/main" id="{4E44EE4E-1560-679F-BB60-D852A42ACD58}"/>
              </a:ext>
            </a:extLst>
          </p:cNvPr>
          <p:cNvGrpSpPr/>
          <p:nvPr/>
        </p:nvGrpSpPr>
        <p:grpSpPr>
          <a:xfrm>
            <a:off x="6320772" y="3830526"/>
            <a:ext cx="5229006" cy="2285405"/>
            <a:chOff x="6311785" y="4149608"/>
            <a:chExt cx="5230368" cy="2286000"/>
          </a:xfrm>
          <a:solidFill>
            <a:schemeClr val="tx1">
              <a:lumMod val="65000"/>
              <a:lumOff val="35000"/>
            </a:schemeClr>
          </a:solidFill>
        </p:grpSpPr>
        <p:grpSp>
          <p:nvGrpSpPr>
            <p:cNvPr id="373" name="Group 372">
              <a:extLst>
                <a:ext uri="{FF2B5EF4-FFF2-40B4-BE49-F238E27FC236}">
                  <a16:creationId xmlns:a16="http://schemas.microsoft.com/office/drawing/2014/main" id="{FF927011-1675-DBEA-27A3-C4BD42F67CA4}"/>
                </a:ext>
              </a:extLst>
            </p:cNvPr>
            <p:cNvGrpSpPr/>
            <p:nvPr/>
          </p:nvGrpSpPr>
          <p:grpSpPr>
            <a:xfrm>
              <a:off x="6311785" y="4149608"/>
              <a:ext cx="5230368" cy="2286000"/>
              <a:chOff x="1552028" y="3563705"/>
              <a:chExt cx="4335330" cy="2767263"/>
            </a:xfrm>
            <a:grpFill/>
          </p:grpSpPr>
          <p:sp>
            <p:nvSpPr>
              <p:cNvPr id="375" name="Rectangle: Rounded Corners 15">
                <a:extLst>
                  <a:ext uri="{FF2B5EF4-FFF2-40B4-BE49-F238E27FC236}">
                    <a16:creationId xmlns:a16="http://schemas.microsoft.com/office/drawing/2014/main" id="{7BE7C629-9AFA-5286-E361-2CCD83D45098}"/>
                  </a:ext>
                </a:extLst>
              </p:cNvPr>
              <p:cNvSpPr/>
              <p:nvPr/>
            </p:nvSpPr>
            <p:spPr bwMode="auto">
              <a:xfrm>
                <a:off x="1552028" y="3563705"/>
                <a:ext cx="4335330" cy="2767263"/>
              </a:xfrm>
              <a:prstGeom prst="roundRect">
                <a:avLst>
                  <a:gd name="adj" fmla="val 3594"/>
                </a:avLst>
              </a:prstGeom>
              <a:grp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376" name="Title 2">
                <a:extLst>
                  <a:ext uri="{FF2B5EF4-FFF2-40B4-BE49-F238E27FC236}">
                    <a16:creationId xmlns:a16="http://schemas.microsoft.com/office/drawing/2014/main" id="{7A7277BD-83AF-A817-C452-0D18469F6058}"/>
                  </a:ext>
                </a:extLst>
              </p:cNvPr>
              <p:cNvSpPr txBox="1">
                <a:spLocks/>
              </p:cNvSpPr>
              <p:nvPr/>
            </p:nvSpPr>
            <p:spPr>
              <a:xfrm>
                <a:off x="3706355" y="4450037"/>
                <a:ext cx="1958385" cy="1351827"/>
              </a:xfrm>
              <a:prstGeom prst="rect">
                <a:avLst/>
              </a:prstGeom>
              <a:grpFill/>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Banking</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Insurance</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Investment Management</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Securities and Exchange</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Fintech</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Private Equity &amp; venture Capital</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Real Estate</a:t>
                </a: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p:txBody>
          </p:sp>
        </p:grpSp>
        <p:sp>
          <p:nvSpPr>
            <p:cNvPr id="374" name="Title 2">
              <a:extLst>
                <a:ext uri="{FF2B5EF4-FFF2-40B4-BE49-F238E27FC236}">
                  <a16:creationId xmlns:a16="http://schemas.microsoft.com/office/drawing/2014/main" id="{63A36672-76E4-3FF0-7CB4-35CF06DEDE7B}"/>
                </a:ext>
              </a:extLst>
            </p:cNvPr>
            <p:cNvSpPr txBox="1">
              <a:spLocks/>
            </p:cNvSpPr>
            <p:nvPr/>
          </p:nvSpPr>
          <p:spPr>
            <a:xfrm>
              <a:off x="8908349" y="4339995"/>
              <a:ext cx="2506997" cy="463141"/>
            </a:xfrm>
            <a:prstGeom prst="rect">
              <a:avLst/>
            </a:prstGeom>
            <a:grpFill/>
            <a:effectLst/>
          </p:spPr>
          <p:txBody>
            <a:bodyPr lIns="0" tIns="0" rIns="0" bIns="0" anchor="ctr"/>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spcBef>
                  <a:spcPct val="20000"/>
                </a:spcBef>
                <a:buSzPct val="90000"/>
                <a:defRPr/>
              </a:pPr>
              <a:r>
                <a:rPr lang="en-US" sz="1400" b="1" kern="0" spc="0" dirty="0">
                  <a:ln>
                    <a:noFill/>
                  </a:ln>
                  <a:solidFill>
                    <a:srgbClr val="D59DFF"/>
                  </a:solidFill>
                  <a:latin typeface="Ubuntu" panose="020B0504030602030204" pitchFamily="34" charset="0"/>
                  <a:cs typeface="Segoe UI Semibold" panose="020B0702040204020203" pitchFamily="34" charset="0"/>
                </a:rPr>
                <a:t>Industry 360</a:t>
              </a:r>
            </a:p>
          </p:txBody>
        </p:sp>
      </p:grpSp>
      <p:grpSp>
        <p:nvGrpSpPr>
          <p:cNvPr id="377" name="Group 376">
            <a:extLst>
              <a:ext uri="{FF2B5EF4-FFF2-40B4-BE49-F238E27FC236}">
                <a16:creationId xmlns:a16="http://schemas.microsoft.com/office/drawing/2014/main" id="{71C035EE-CF98-4CAC-03A7-A1BC31407BFA}"/>
              </a:ext>
            </a:extLst>
          </p:cNvPr>
          <p:cNvGrpSpPr/>
          <p:nvPr/>
        </p:nvGrpSpPr>
        <p:grpSpPr>
          <a:xfrm>
            <a:off x="6320771" y="919610"/>
            <a:ext cx="5229006" cy="2285259"/>
            <a:chOff x="6311785" y="1237933"/>
            <a:chExt cx="5230368" cy="2285854"/>
          </a:xfrm>
        </p:grpSpPr>
        <p:grpSp>
          <p:nvGrpSpPr>
            <p:cNvPr id="378" name="Group 377">
              <a:extLst>
                <a:ext uri="{FF2B5EF4-FFF2-40B4-BE49-F238E27FC236}">
                  <a16:creationId xmlns:a16="http://schemas.microsoft.com/office/drawing/2014/main" id="{6F1D3813-65AB-80C8-CB71-A63B5710C54B}"/>
                </a:ext>
              </a:extLst>
            </p:cNvPr>
            <p:cNvGrpSpPr/>
            <p:nvPr/>
          </p:nvGrpSpPr>
          <p:grpSpPr>
            <a:xfrm>
              <a:off x="6311785" y="1237933"/>
              <a:ext cx="5230368" cy="2285854"/>
              <a:chOff x="6450972" y="3443138"/>
              <a:chExt cx="5230368" cy="2454944"/>
            </a:xfrm>
          </p:grpSpPr>
          <p:sp>
            <p:nvSpPr>
              <p:cNvPr id="380" name="Rectangle: Rounded Corners 15">
                <a:extLst>
                  <a:ext uri="{FF2B5EF4-FFF2-40B4-BE49-F238E27FC236}">
                    <a16:creationId xmlns:a16="http://schemas.microsoft.com/office/drawing/2014/main" id="{A6234BC0-A01E-AFD6-615B-5E4EE336032B}"/>
                  </a:ext>
                </a:extLst>
              </p:cNvPr>
              <p:cNvSpPr/>
              <p:nvPr/>
            </p:nvSpPr>
            <p:spPr bwMode="auto">
              <a:xfrm>
                <a:off x="6450972" y="3443138"/>
                <a:ext cx="5230368" cy="2454944"/>
              </a:xfrm>
              <a:prstGeom prst="roundRect">
                <a:avLst>
                  <a:gd name="adj" fmla="val 3594"/>
                </a:avLst>
              </a:prstGeom>
              <a:solidFill>
                <a:srgbClr val="000000">
                  <a:lumMod val="95000"/>
                  <a:lumOff val="5000"/>
                </a:srgbClr>
              </a:solid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b="1" kern="0">
                  <a:solidFill>
                    <a:srgbClr val="FFFFFF"/>
                  </a:solidFill>
                  <a:latin typeface="Ubuntu" panose="020B0504030602030204" pitchFamily="34" charset="0"/>
                  <a:cs typeface="Segoe UI" pitchFamily="34" charset="0"/>
                </a:endParaRPr>
              </a:p>
            </p:txBody>
          </p:sp>
          <p:sp>
            <p:nvSpPr>
              <p:cNvPr id="381" name="Title 2">
                <a:extLst>
                  <a:ext uri="{FF2B5EF4-FFF2-40B4-BE49-F238E27FC236}">
                    <a16:creationId xmlns:a16="http://schemas.microsoft.com/office/drawing/2014/main" id="{78E37568-3E21-4CBD-7F63-D35429BCB56C}"/>
                  </a:ext>
                </a:extLst>
              </p:cNvPr>
              <p:cNvSpPr txBox="1">
                <a:spLocks/>
              </p:cNvSpPr>
              <p:nvPr/>
            </p:nvSpPr>
            <p:spPr>
              <a:xfrm>
                <a:off x="8993503" y="4304098"/>
                <a:ext cx="2341909" cy="1442241"/>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Predictive Technology Implementation</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Intelligent Risk Categorization</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Automated Data Collection</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Daily Risk quotient</a:t>
                </a:r>
              </a:p>
              <a:p>
                <a:pPr marL="171399" indent="-171399" algn="l" defTabSz="932462">
                  <a:spcBef>
                    <a:spcPct val="20000"/>
                  </a:spcBef>
                  <a:buSzPct val="90000"/>
                  <a:buFont typeface="Arial" panose="020B0604020202020204" pitchFamily="34" charset="0"/>
                  <a:buChar char="•"/>
                  <a:defRPr/>
                </a:pPr>
                <a:r>
                  <a:rPr lang="en-US" sz="1050" b="1" kern="0" spc="0" dirty="0">
                    <a:ln>
                      <a:noFill/>
                    </a:ln>
                    <a:solidFill>
                      <a:srgbClr val="FFFFFF"/>
                    </a:solidFill>
                    <a:latin typeface="Ubuntu" panose="020B0504030602030204" pitchFamily="34" charset="0"/>
                    <a:cs typeface="Segoe UI Semibold" panose="020B0702040204020203" pitchFamily="34" charset="0"/>
                  </a:rPr>
                  <a:t>Data Analytics &amp; Dashboards</a:t>
                </a:r>
              </a:p>
              <a:p>
                <a:pPr marL="171399" indent="-171399" algn="l" defTabSz="932462">
                  <a:spcBef>
                    <a:spcPct val="20000"/>
                  </a:spcBef>
                  <a:buSzPct val="90000"/>
                  <a:buFont typeface="Arial" panose="020B0604020202020204" pitchFamily="34" charset="0"/>
                  <a:buChar char="•"/>
                  <a:defRPr/>
                </a:pPr>
                <a:endParaRPr lang="en-US" sz="1050" b="1" kern="0" spc="0" dirty="0">
                  <a:ln>
                    <a:noFill/>
                  </a:ln>
                  <a:solidFill>
                    <a:srgbClr val="FFFFFF"/>
                  </a:solidFill>
                  <a:latin typeface="Ubuntu" panose="020B0504030602030204" pitchFamily="34" charset="0"/>
                  <a:cs typeface="Segoe UI Semibold" panose="020B0702040204020203" pitchFamily="34" charset="0"/>
                </a:endParaRPr>
              </a:p>
            </p:txBody>
          </p:sp>
        </p:grpSp>
        <p:sp>
          <p:nvSpPr>
            <p:cNvPr id="379" name="Title 2">
              <a:extLst>
                <a:ext uri="{FF2B5EF4-FFF2-40B4-BE49-F238E27FC236}">
                  <a16:creationId xmlns:a16="http://schemas.microsoft.com/office/drawing/2014/main" id="{6730EE65-F053-55D6-C618-7C163C0C9E96}"/>
                </a:ext>
              </a:extLst>
            </p:cNvPr>
            <p:cNvSpPr txBox="1">
              <a:spLocks/>
            </p:cNvSpPr>
            <p:nvPr/>
          </p:nvSpPr>
          <p:spPr>
            <a:xfrm>
              <a:off x="8854315" y="1672697"/>
              <a:ext cx="2441213" cy="249471"/>
            </a:xfrm>
            <a:prstGeom prst="rect">
              <a:avLst/>
            </a:prstGeom>
            <a:effectLst/>
          </p:spPr>
          <p:txBody>
            <a:bodyPr lIns="0" tIns="0" rIns="0" bIns="0" anchor="ctr"/>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spcBef>
                  <a:spcPct val="20000"/>
                </a:spcBef>
                <a:buSzPct val="90000"/>
                <a:defRPr/>
              </a:pPr>
              <a:r>
                <a:rPr lang="en-US" sz="1400" b="1" kern="0" spc="0" dirty="0">
                  <a:ln>
                    <a:noFill/>
                  </a:ln>
                  <a:solidFill>
                    <a:srgbClr val="D59DFF"/>
                  </a:solidFill>
                  <a:latin typeface="Ubuntu" panose="020B0504030602030204" pitchFamily="34" charset="0"/>
                  <a:cs typeface="Segoe UI Semibold" panose="020B0702040204020203" pitchFamily="34" charset="0"/>
                </a:rPr>
                <a:t>Risk Score 360</a:t>
              </a:r>
            </a:p>
          </p:txBody>
        </p:sp>
      </p:grpSp>
      <p:grpSp>
        <p:nvGrpSpPr>
          <p:cNvPr id="382" name="Group 381">
            <a:extLst>
              <a:ext uri="{FF2B5EF4-FFF2-40B4-BE49-F238E27FC236}">
                <a16:creationId xmlns:a16="http://schemas.microsoft.com/office/drawing/2014/main" id="{BDF94F28-63F1-0D01-6F32-D4FED657AE4D}"/>
              </a:ext>
            </a:extLst>
          </p:cNvPr>
          <p:cNvGrpSpPr/>
          <p:nvPr/>
        </p:nvGrpSpPr>
        <p:grpSpPr>
          <a:xfrm>
            <a:off x="4061545" y="1464183"/>
            <a:ext cx="4095652" cy="4095652"/>
            <a:chOff x="4051970" y="1782648"/>
            <a:chExt cx="4096719" cy="4096719"/>
          </a:xfrm>
        </p:grpSpPr>
        <p:sp>
          <p:nvSpPr>
            <p:cNvPr id="383" name="Flowchart: Connector 86">
              <a:extLst>
                <a:ext uri="{FF2B5EF4-FFF2-40B4-BE49-F238E27FC236}">
                  <a16:creationId xmlns:a16="http://schemas.microsoft.com/office/drawing/2014/main" id="{8CD96041-1455-1B26-F8A9-3DFBD0B0E2F7}"/>
                </a:ext>
              </a:extLst>
            </p:cNvPr>
            <p:cNvSpPr>
              <a:spLocks noChangeAspect="1"/>
            </p:cNvSpPr>
            <p:nvPr/>
          </p:nvSpPr>
          <p:spPr bwMode="auto">
            <a:xfrm>
              <a:off x="4051970" y="1782648"/>
              <a:ext cx="4096719" cy="4096719"/>
            </a:xfrm>
            <a:prstGeom prst="flowChartConnector">
              <a:avLst/>
            </a:prstGeom>
            <a:gradFill flip="none" rotWithShape="1">
              <a:gsLst>
                <a:gs pos="0">
                  <a:srgbClr val="D59DFF"/>
                </a:gs>
                <a:gs pos="100000">
                  <a:srgbClr val="50E6FF"/>
                </a:gs>
              </a:gsLst>
              <a:lin ang="2700000" scaled="1"/>
              <a:tileRect/>
            </a:gradFill>
            <a:ln w="101917" cap="flat">
              <a:noFill/>
              <a:prstDash val="solid"/>
              <a:miter/>
            </a:ln>
          </p:spPr>
          <p:txBody>
            <a:bodyPr rtlCol="0" anchor="ctr"/>
            <a:lstStyle/>
            <a:p>
              <a:pPr defTabSz="914093">
                <a:defRPr/>
              </a:pPr>
              <a:endParaRPr lang="en-US" sz="1764" kern="0">
                <a:solidFill>
                  <a:srgbClr val="FFFFFF"/>
                </a:solidFill>
                <a:latin typeface="Ubuntu" panose="020B0504030602030204" pitchFamily="34" charset="0"/>
              </a:endParaRPr>
            </a:p>
          </p:txBody>
        </p:sp>
        <p:sp>
          <p:nvSpPr>
            <p:cNvPr id="384" name="Oval 383">
              <a:extLst>
                <a:ext uri="{FF2B5EF4-FFF2-40B4-BE49-F238E27FC236}">
                  <a16:creationId xmlns:a16="http://schemas.microsoft.com/office/drawing/2014/main" id="{35FCED85-CCD6-960B-EAD2-9F877CF7A47E}"/>
                </a:ext>
              </a:extLst>
            </p:cNvPr>
            <p:cNvSpPr>
              <a:spLocks/>
            </p:cNvSpPr>
            <p:nvPr/>
          </p:nvSpPr>
          <p:spPr bwMode="auto">
            <a:xfrm>
              <a:off x="4933869" y="2711045"/>
              <a:ext cx="2260540" cy="2246612"/>
            </a:xfrm>
            <a:prstGeom prst="ellipse">
              <a:avLst/>
            </a:prstGeom>
            <a:solidFill>
              <a:srgbClr val="000000"/>
            </a:solidFill>
            <a:ln w="9525" cap="flat" cmpd="sng" algn="ctr">
              <a:noFill/>
              <a:prstDash val="solid"/>
              <a:headEnd type="none" w="med" len="med"/>
              <a:tailEnd type="none" w="med" len="med"/>
            </a:ln>
            <a:effectLst>
              <a:outerShdw blurRad="327029" algn="tl" rotWithShape="0">
                <a:prstClr val="black">
                  <a:alpha val="40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a:solidFill>
                  <a:srgbClr val="FFFFFF"/>
                </a:solidFill>
                <a:latin typeface="Ubuntu" panose="020B0504030602030204" pitchFamily="34" charset="0"/>
                <a:cs typeface="Segoe UI" pitchFamily="34" charset="0"/>
              </a:endParaRPr>
            </a:p>
          </p:txBody>
        </p:sp>
      </p:grpSp>
      <p:sp>
        <p:nvSpPr>
          <p:cNvPr id="385" name="TextBox 384">
            <a:extLst>
              <a:ext uri="{FF2B5EF4-FFF2-40B4-BE49-F238E27FC236}">
                <a16:creationId xmlns:a16="http://schemas.microsoft.com/office/drawing/2014/main" id="{A7F1E190-FED6-8062-374C-F33EFB92705A}"/>
              </a:ext>
            </a:extLst>
          </p:cNvPr>
          <p:cNvSpPr txBox="1"/>
          <p:nvPr/>
        </p:nvSpPr>
        <p:spPr>
          <a:xfrm>
            <a:off x="5088625" y="3248683"/>
            <a:ext cx="1998993" cy="307648"/>
          </a:xfrm>
          <a:prstGeom prst="rect">
            <a:avLst/>
          </a:prstGeom>
          <a:noFill/>
        </p:spPr>
        <p:txBody>
          <a:bodyPr wrap="square" lIns="0" tIns="0" rIns="0" bIns="0" rtlCol="0">
            <a:spAutoFit/>
          </a:bodyPr>
          <a:lstStyle/>
          <a:p>
            <a:pPr algn="ctr" defTabSz="914093">
              <a:defRPr/>
            </a:pPr>
            <a:r>
              <a:rPr lang="en-US" sz="1999" dirty="0">
                <a:gradFill>
                  <a:gsLst>
                    <a:gs pos="0">
                      <a:srgbClr val="D59DFF"/>
                    </a:gs>
                    <a:gs pos="100000">
                      <a:srgbClr val="50E6FF"/>
                    </a:gs>
                  </a:gsLst>
                  <a:lin ang="2700000" scaled="1"/>
                </a:gradFill>
                <a:latin typeface="Ubuntu" panose="020B0504030602030204" pitchFamily="34" charset="0"/>
              </a:rPr>
              <a:t>RiskPulse 360</a:t>
            </a:r>
          </a:p>
        </p:txBody>
      </p:sp>
      <p:sp>
        <p:nvSpPr>
          <p:cNvPr id="388" name="Arc 387">
            <a:extLst>
              <a:ext uri="{FF2B5EF4-FFF2-40B4-BE49-F238E27FC236}">
                <a16:creationId xmlns:a16="http://schemas.microsoft.com/office/drawing/2014/main" id="{702BBE5E-264C-BBF0-5817-47B8C9F88A30}"/>
              </a:ext>
            </a:extLst>
          </p:cNvPr>
          <p:cNvSpPr/>
          <p:nvPr/>
        </p:nvSpPr>
        <p:spPr>
          <a:xfrm rot="15843476">
            <a:off x="3619102" y="1102644"/>
            <a:ext cx="4977173" cy="4885249"/>
          </a:xfrm>
          <a:prstGeom prst="arc">
            <a:avLst>
              <a:gd name="adj1" fmla="val 20072450"/>
              <a:gd name="adj2" fmla="val 2046533"/>
            </a:avLst>
          </a:prstGeom>
          <a:noFill/>
          <a:ln w="25400" cap="flat" cmpd="sng" algn="ctr">
            <a:gradFill>
              <a:gsLst>
                <a:gs pos="0">
                  <a:srgbClr val="50E6FF"/>
                </a:gs>
                <a:gs pos="100000">
                  <a:srgbClr val="D59DFF"/>
                </a:gs>
              </a:gsLst>
              <a:lin ang="5400000" scaled="1"/>
            </a:gra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389" name="Arc 388">
            <a:extLst>
              <a:ext uri="{FF2B5EF4-FFF2-40B4-BE49-F238E27FC236}">
                <a16:creationId xmlns:a16="http://schemas.microsoft.com/office/drawing/2014/main" id="{E7793C17-7238-FFDA-147A-8AABA73BC6D3}"/>
              </a:ext>
            </a:extLst>
          </p:cNvPr>
          <p:cNvSpPr/>
          <p:nvPr/>
        </p:nvSpPr>
        <p:spPr>
          <a:xfrm rot="10164324">
            <a:off x="3602061" y="1100733"/>
            <a:ext cx="4977173" cy="4885249"/>
          </a:xfrm>
          <a:prstGeom prst="arc">
            <a:avLst>
              <a:gd name="adj1" fmla="val 20060164"/>
              <a:gd name="adj2" fmla="val 3023132"/>
            </a:avLst>
          </a:prstGeom>
          <a:noFill/>
          <a:ln w="25400" cap="flat" cmpd="sng" algn="ctr">
            <a:solidFill>
              <a:srgbClr val="50E6FF"/>
            </a:soli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390" name="Arc 389">
            <a:extLst>
              <a:ext uri="{FF2B5EF4-FFF2-40B4-BE49-F238E27FC236}">
                <a16:creationId xmlns:a16="http://schemas.microsoft.com/office/drawing/2014/main" id="{7169779D-69A8-FE1D-B430-922CEB12825D}"/>
              </a:ext>
            </a:extLst>
          </p:cNvPr>
          <p:cNvSpPr/>
          <p:nvPr/>
        </p:nvSpPr>
        <p:spPr>
          <a:xfrm rot="221604">
            <a:off x="3644922" y="1071027"/>
            <a:ext cx="4977173" cy="4885249"/>
          </a:xfrm>
          <a:prstGeom prst="arc">
            <a:avLst>
              <a:gd name="adj1" fmla="val 18907115"/>
              <a:gd name="adj2" fmla="val 2075306"/>
            </a:avLst>
          </a:prstGeom>
          <a:noFill/>
          <a:ln w="25400" cap="flat" cmpd="sng" algn="ctr">
            <a:solidFill>
              <a:srgbClr val="D59DFF"/>
            </a:soli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391" name="Arc 390">
            <a:extLst>
              <a:ext uri="{FF2B5EF4-FFF2-40B4-BE49-F238E27FC236}">
                <a16:creationId xmlns:a16="http://schemas.microsoft.com/office/drawing/2014/main" id="{A8E912A8-D879-25B9-00AD-94AB67FFCB13}"/>
              </a:ext>
            </a:extLst>
          </p:cNvPr>
          <p:cNvSpPr/>
          <p:nvPr/>
        </p:nvSpPr>
        <p:spPr>
          <a:xfrm rot="5704096">
            <a:off x="3632755" y="1071233"/>
            <a:ext cx="4977173" cy="4885249"/>
          </a:xfrm>
          <a:prstGeom prst="arc">
            <a:avLst>
              <a:gd name="adj1" fmla="val 19420157"/>
              <a:gd name="adj2" fmla="val 1573569"/>
            </a:avLst>
          </a:prstGeom>
          <a:noFill/>
          <a:ln w="25400" cap="flat" cmpd="sng" algn="ctr">
            <a:gradFill>
              <a:gsLst>
                <a:gs pos="100000">
                  <a:srgbClr val="50E6FF"/>
                </a:gs>
                <a:gs pos="0">
                  <a:srgbClr val="D59DFF"/>
                </a:gs>
              </a:gsLst>
              <a:lin ang="5400000" scaled="1"/>
            </a:gra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392" name="Title 5">
            <a:extLst>
              <a:ext uri="{FF2B5EF4-FFF2-40B4-BE49-F238E27FC236}">
                <a16:creationId xmlns:a16="http://schemas.microsoft.com/office/drawing/2014/main" id="{1ACF9280-5487-7C11-4D56-76CFAED243B0}"/>
              </a:ext>
            </a:extLst>
          </p:cNvPr>
          <p:cNvSpPr txBox="1">
            <a:spLocks/>
          </p:cNvSpPr>
          <p:nvPr/>
        </p:nvSpPr>
        <p:spPr>
          <a:xfrm>
            <a:off x="602211" y="113559"/>
            <a:ext cx="11015651" cy="4923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rgbClr val="50E6FF"/>
                </a:solidFill>
                <a:effectLst/>
                <a:latin typeface="+mj-lt"/>
                <a:ea typeface="+mn-ea"/>
                <a:cs typeface="Segoe UI" pitchFamily="34" charset="0"/>
              </a:defRPr>
            </a:lvl1pPr>
          </a:lstStyle>
          <a:p>
            <a:pPr defTabSz="932462">
              <a:defRPr/>
            </a:pPr>
            <a:r>
              <a:rPr lang="en-SG" sz="3199" dirty="0">
                <a:solidFill>
                  <a:srgbClr val="FFFFFF"/>
                </a:solidFill>
                <a:latin typeface="Ubuntu" panose="020B0504030602030204" pitchFamily="34" charset="0"/>
              </a:rPr>
              <a:t>Services offered in the product segments</a:t>
            </a:r>
            <a:endParaRPr lang="en-SG" sz="3199" spc="0" dirty="0">
              <a:ln>
                <a:noFill/>
              </a:ln>
              <a:solidFill>
                <a:srgbClr val="D59DFF"/>
              </a:solidFill>
              <a:latin typeface="Ubuntu" panose="020B0504030602030204" pitchFamily="34" charset="0"/>
              <a:cs typeface="Segoe UI Semibold" panose="020B0502040204020203" pitchFamily="34" charset="0"/>
            </a:endParaRPr>
          </a:p>
        </p:txBody>
      </p:sp>
      <p:grpSp>
        <p:nvGrpSpPr>
          <p:cNvPr id="393" name="Group 392">
            <a:extLst>
              <a:ext uri="{FF2B5EF4-FFF2-40B4-BE49-F238E27FC236}">
                <a16:creationId xmlns:a16="http://schemas.microsoft.com/office/drawing/2014/main" id="{F3B682BD-3322-4067-73C9-97AD88DEADAE}"/>
              </a:ext>
            </a:extLst>
          </p:cNvPr>
          <p:cNvGrpSpPr/>
          <p:nvPr/>
        </p:nvGrpSpPr>
        <p:grpSpPr>
          <a:xfrm>
            <a:off x="4183529" y="1302442"/>
            <a:ext cx="650869" cy="650869"/>
            <a:chOff x="3858125" y="5089613"/>
            <a:chExt cx="651039" cy="651039"/>
          </a:xfrm>
        </p:grpSpPr>
        <p:sp>
          <p:nvSpPr>
            <p:cNvPr id="394" name="Oval 393">
              <a:extLst>
                <a:ext uri="{FF2B5EF4-FFF2-40B4-BE49-F238E27FC236}">
                  <a16:creationId xmlns:a16="http://schemas.microsoft.com/office/drawing/2014/main" id="{51C61A15-DC47-223C-B223-2699C5933AB6}"/>
                </a:ext>
              </a:extLst>
            </p:cNvPr>
            <p:cNvSpPr/>
            <p:nvPr/>
          </p:nvSpPr>
          <p:spPr bwMode="auto">
            <a:xfrm>
              <a:off x="3858125" y="5089613"/>
              <a:ext cx="651039" cy="651039"/>
            </a:xfrm>
            <a:prstGeom prst="ellipse">
              <a:avLst/>
            </a:prstGeom>
            <a:solidFill>
              <a:srgbClr val="50E6FF"/>
            </a:solidFill>
            <a:ln w="101917" cap="flat">
              <a:noFill/>
              <a:prstDash val="solid"/>
              <a:miter/>
            </a:ln>
          </p:spPr>
          <p:txBody>
            <a:bodyPr rtlCol="0" anchor="ctr"/>
            <a:lstStyle/>
            <a:p>
              <a:pPr defTabSz="914093">
                <a:defRPr/>
              </a:pPr>
              <a:endParaRPr lang="en-US" sz="1764" kern="0" err="1">
                <a:solidFill>
                  <a:srgbClr val="FFFFFF"/>
                </a:solidFill>
                <a:latin typeface="Ubuntu" panose="020B0504030602030204" pitchFamily="34" charset="0"/>
              </a:endParaRPr>
            </a:p>
          </p:txBody>
        </p:sp>
        <p:sp>
          <p:nvSpPr>
            <p:cNvPr id="395" name="Graphic 2">
              <a:extLst>
                <a:ext uri="{FF2B5EF4-FFF2-40B4-BE49-F238E27FC236}">
                  <a16:creationId xmlns:a16="http://schemas.microsoft.com/office/drawing/2014/main" id="{60248E12-F2CF-FA3B-0AFA-DA4FF65F2329}"/>
                </a:ext>
              </a:extLst>
            </p:cNvPr>
            <p:cNvSpPr/>
            <p:nvPr/>
          </p:nvSpPr>
          <p:spPr>
            <a:xfrm>
              <a:off x="4018316" y="5266375"/>
              <a:ext cx="330656" cy="297515"/>
            </a:xfrm>
            <a:custGeom>
              <a:avLst/>
              <a:gdLst>
                <a:gd name="connsiteX0" fmla="*/ 0 w 463708"/>
                <a:gd name="connsiteY0" fmla="*/ 173831 h 417232"/>
                <a:gd name="connsiteX1" fmla="*/ 173831 w 463708"/>
                <a:gd name="connsiteY1" fmla="*/ 0 h 417232"/>
                <a:gd name="connsiteX2" fmla="*/ 347663 w 463708"/>
                <a:gd name="connsiteY2" fmla="*/ 173831 h 417232"/>
                <a:gd name="connsiteX3" fmla="*/ 173831 w 463708"/>
                <a:gd name="connsiteY3" fmla="*/ 347663 h 417232"/>
                <a:gd name="connsiteX4" fmla="*/ 102246 w 463708"/>
                <a:gd name="connsiteY4" fmla="*/ 332280 h 417232"/>
                <a:gd name="connsiteX5" fmla="*/ 27232 w 463708"/>
                <a:gd name="connsiteY5" fmla="*/ 347373 h 417232"/>
                <a:gd name="connsiteX6" fmla="*/ 504 w 463708"/>
                <a:gd name="connsiteY6" fmla="*/ 320251 h 417232"/>
                <a:gd name="connsiteX7" fmla="*/ 16302 w 463708"/>
                <a:gd name="connsiteY7" fmla="*/ 247418 h 417232"/>
                <a:gd name="connsiteX8" fmla="*/ 0 w 463708"/>
                <a:gd name="connsiteY8" fmla="*/ 173831 h 417232"/>
                <a:gd name="connsiteX9" fmla="*/ 142403 w 463708"/>
                <a:gd name="connsiteY9" fmla="*/ 76653 h 417232"/>
                <a:gd name="connsiteX10" fmla="*/ 117987 w 463708"/>
                <a:gd name="connsiteY10" fmla="*/ 101898 h 417232"/>
                <a:gd name="connsiteX11" fmla="*/ 124983 w 463708"/>
                <a:gd name="connsiteY11" fmla="*/ 125465 h 417232"/>
                <a:gd name="connsiteX12" fmla="*/ 148550 w 463708"/>
                <a:gd name="connsiteY12" fmla="*/ 118469 h 417232"/>
                <a:gd name="connsiteX13" fmla="*/ 158784 w 463708"/>
                <a:gd name="connsiteY13" fmla="*/ 107318 h 417232"/>
                <a:gd name="connsiteX14" fmla="*/ 173830 w 463708"/>
                <a:gd name="connsiteY14" fmla="*/ 104316 h 417232"/>
                <a:gd name="connsiteX15" fmla="*/ 189611 w 463708"/>
                <a:gd name="connsiteY15" fmla="*/ 109827 h 417232"/>
                <a:gd name="connsiteX16" fmla="*/ 197006 w 463708"/>
                <a:gd name="connsiteY16" fmla="*/ 127476 h 417232"/>
                <a:gd name="connsiteX17" fmla="*/ 183369 w 463708"/>
                <a:gd name="connsiteY17" fmla="*/ 143424 h 417232"/>
                <a:gd name="connsiteX18" fmla="*/ 156446 w 463708"/>
                <a:gd name="connsiteY18" fmla="*/ 191214 h 417232"/>
                <a:gd name="connsiteX19" fmla="*/ 173829 w 463708"/>
                <a:gd name="connsiteY19" fmla="*/ 208598 h 417232"/>
                <a:gd name="connsiteX20" fmla="*/ 191212 w 463708"/>
                <a:gd name="connsiteY20" fmla="*/ 191214 h 417232"/>
                <a:gd name="connsiteX21" fmla="*/ 204850 w 463708"/>
                <a:gd name="connsiteY21" fmla="*/ 170760 h 417232"/>
                <a:gd name="connsiteX22" fmla="*/ 206811 w 463708"/>
                <a:gd name="connsiteY22" fmla="*/ 169242 h 417232"/>
                <a:gd name="connsiteX23" fmla="*/ 231773 w 463708"/>
                <a:gd name="connsiteY23" fmla="*/ 127476 h 417232"/>
                <a:gd name="connsiteX24" fmla="*/ 211645 w 463708"/>
                <a:gd name="connsiteY24" fmla="*/ 82936 h 417232"/>
                <a:gd name="connsiteX25" fmla="*/ 173828 w 463708"/>
                <a:gd name="connsiteY25" fmla="*/ 69549 h 417232"/>
                <a:gd name="connsiteX26" fmla="*/ 142403 w 463708"/>
                <a:gd name="connsiteY26" fmla="*/ 76653 h 417232"/>
                <a:gd name="connsiteX27" fmla="*/ 197011 w 463708"/>
                <a:gd name="connsiteY27" fmla="*/ 254955 h 417232"/>
                <a:gd name="connsiteX28" fmla="*/ 173833 w 463708"/>
                <a:gd name="connsiteY28" fmla="*/ 231775 h 417232"/>
                <a:gd name="connsiteX29" fmla="*/ 150654 w 463708"/>
                <a:gd name="connsiteY29" fmla="*/ 254955 h 417232"/>
                <a:gd name="connsiteX30" fmla="*/ 173833 w 463708"/>
                <a:gd name="connsiteY30" fmla="*/ 278132 h 417232"/>
                <a:gd name="connsiteX31" fmla="*/ 197011 w 463708"/>
                <a:gd name="connsiteY31" fmla="*/ 254955 h 417232"/>
                <a:gd name="connsiteX32" fmla="*/ 171523 w 463708"/>
                <a:gd name="connsiteY32" fmla="*/ 370828 h 417232"/>
                <a:gd name="connsiteX33" fmla="*/ 289721 w 463708"/>
                <a:gd name="connsiteY33" fmla="*/ 417195 h 417232"/>
                <a:gd name="connsiteX34" fmla="*/ 361307 w 463708"/>
                <a:gd name="connsiteY34" fmla="*/ 401814 h 417232"/>
                <a:gd name="connsiteX35" fmla="*/ 436583 w 463708"/>
                <a:gd name="connsiteY35" fmla="*/ 416871 h 417232"/>
                <a:gd name="connsiteX36" fmla="*/ 463251 w 463708"/>
                <a:gd name="connsiteY36" fmla="*/ 389625 h 417232"/>
                <a:gd name="connsiteX37" fmla="*/ 447252 w 463708"/>
                <a:gd name="connsiteY37" fmla="*/ 316948 h 417232"/>
                <a:gd name="connsiteX38" fmla="*/ 463552 w 463708"/>
                <a:gd name="connsiteY38" fmla="*/ 243364 h 417232"/>
                <a:gd name="connsiteX39" fmla="*/ 346585 w 463708"/>
                <a:gd name="connsiteY39" fmla="*/ 79047 h 417232"/>
                <a:gd name="connsiteX40" fmla="*/ 370842 w 463708"/>
                <a:gd name="connsiteY40" fmla="*/ 173834 h 417232"/>
                <a:gd name="connsiteX41" fmla="*/ 173834 w 463708"/>
                <a:gd name="connsiteY41" fmla="*/ 370840 h 417232"/>
                <a:gd name="connsiteX42" fmla="*/ 171523 w 463708"/>
                <a:gd name="connsiteY42" fmla="*/ 370828 h 4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63708" h="417232">
                  <a:moveTo>
                    <a:pt x="0" y="173831"/>
                  </a:moveTo>
                  <a:cubicBezTo>
                    <a:pt x="0" y="77827"/>
                    <a:pt x="77827" y="0"/>
                    <a:pt x="173831" y="0"/>
                  </a:cubicBezTo>
                  <a:cubicBezTo>
                    <a:pt x="269835" y="0"/>
                    <a:pt x="347663" y="77827"/>
                    <a:pt x="347663" y="173831"/>
                  </a:cubicBezTo>
                  <a:cubicBezTo>
                    <a:pt x="347663" y="269835"/>
                    <a:pt x="269835" y="347663"/>
                    <a:pt x="173831" y="347663"/>
                  </a:cubicBezTo>
                  <a:cubicBezTo>
                    <a:pt x="148342" y="347663"/>
                    <a:pt x="124095" y="342165"/>
                    <a:pt x="102246" y="332280"/>
                  </a:cubicBezTo>
                  <a:cubicBezTo>
                    <a:pt x="73082" y="339010"/>
                    <a:pt x="41679" y="344800"/>
                    <a:pt x="27232" y="347373"/>
                  </a:cubicBezTo>
                  <a:cubicBezTo>
                    <a:pt x="11295" y="350210"/>
                    <a:pt x="-2586" y="336220"/>
                    <a:pt x="504" y="320251"/>
                  </a:cubicBezTo>
                  <a:cubicBezTo>
                    <a:pt x="3234" y="306140"/>
                    <a:pt x="9300" y="275812"/>
                    <a:pt x="16302" y="247418"/>
                  </a:cubicBezTo>
                  <a:cubicBezTo>
                    <a:pt x="5839" y="225054"/>
                    <a:pt x="0" y="200103"/>
                    <a:pt x="0" y="173831"/>
                  </a:cubicBezTo>
                  <a:close/>
                  <a:moveTo>
                    <a:pt x="142403" y="76653"/>
                  </a:moveTo>
                  <a:cubicBezTo>
                    <a:pt x="132169" y="82120"/>
                    <a:pt x="124098" y="90627"/>
                    <a:pt x="117987" y="101898"/>
                  </a:cubicBezTo>
                  <a:cubicBezTo>
                    <a:pt x="113411" y="110338"/>
                    <a:pt x="116543" y="120890"/>
                    <a:pt x="124983" y="125465"/>
                  </a:cubicBezTo>
                  <a:cubicBezTo>
                    <a:pt x="133423" y="130041"/>
                    <a:pt x="143974" y="126909"/>
                    <a:pt x="148550" y="118469"/>
                  </a:cubicBezTo>
                  <a:cubicBezTo>
                    <a:pt x="151942" y="112213"/>
                    <a:pt x="155460" y="109094"/>
                    <a:pt x="158784" y="107318"/>
                  </a:cubicBezTo>
                  <a:cubicBezTo>
                    <a:pt x="162283" y="105449"/>
                    <a:pt x="166987" y="104316"/>
                    <a:pt x="173830" y="104316"/>
                  </a:cubicBezTo>
                  <a:cubicBezTo>
                    <a:pt x="179012" y="104315"/>
                    <a:pt x="185122" y="106149"/>
                    <a:pt x="189611" y="109827"/>
                  </a:cubicBezTo>
                  <a:cubicBezTo>
                    <a:pt x="193562" y="113066"/>
                    <a:pt x="197006" y="118274"/>
                    <a:pt x="197006" y="127476"/>
                  </a:cubicBezTo>
                  <a:cubicBezTo>
                    <a:pt x="197006" y="131992"/>
                    <a:pt x="195266" y="134075"/>
                    <a:pt x="183369" y="143424"/>
                  </a:cubicBezTo>
                  <a:cubicBezTo>
                    <a:pt x="172931" y="151626"/>
                    <a:pt x="156446" y="164931"/>
                    <a:pt x="156446" y="191214"/>
                  </a:cubicBezTo>
                  <a:cubicBezTo>
                    <a:pt x="156446" y="200814"/>
                    <a:pt x="164229" y="208598"/>
                    <a:pt x="173829" y="208598"/>
                  </a:cubicBezTo>
                  <a:cubicBezTo>
                    <a:pt x="183429" y="208598"/>
                    <a:pt x="191212" y="200814"/>
                    <a:pt x="191212" y="191214"/>
                  </a:cubicBezTo>
                  <a:cubicBezTo>
                    <a:pt x="191212" y="182627"/>
                    <a:pt x="195009" y="178495"/>
                    <a:pt x="204850" y="170760"/>
                  </a:cubicBezTo>
                  <a:cubicBezTo>
                    <a:pt x="205455" y="170285"/>
                    <a:pt x="206113" y="169780"/>
                    <a:pt x="206811" y="169242"/>
                  </a:cubicBezTo>
                  <a:cubicBezTo>
                    <a:pt x="215810" y="162328"/>
                    <a:pt x="231773" y="150065"/>
                    <a:pt x="231773" y="127476"/>
                  </a:cubicBezTo>
                  <a:cubicBezTo>
                    <a:pt x="231773" y="107818"/>
                    <a:pt x="223628" y="92755"/>
                    <a:pt x="211645" y="82936"/>
                  </a:cubicBezTo>
                  <a:cubicBezTo>
                    <a:pt x="200200" y="73557"/>
                    <a:pt x="186030" y="69549"/>
                    <a:pt x="173828" y="69549"/>
                  </a:cubicBezTo>
                  <a:cubicBezTo>
                    <a:pt x="163288" y="69550"/>
                    <a:pt x="152463" y="71279"/>
                    <a:pt x="142403" y="76653"/>
                  </a:cubicBezTo>
                  <a:close/>
                  <a:moveTo>
                    <a:pt x="197011" y="254955"/>
                  </a:moveTo>
                  <a:cubicBezTo>
                    <a:pt x="197011" y="242152"/>
                    <a:pt x="186635" y="231775"/>
                    <a:pt x="173833" y="231775"/>
                  </a:cubicBezTo>
                  <a:cubicBezTo>
                    <a:pt x="161031" y="231775"/>
                    <a:pt x="150654" y="242152"/>
                    <a:pt x="150654" y="254955"/>
                  </a:cubicBezTo>
                  <a:cubicBezTo>
                    <a:pt x="150654" y="267756"/>
                    <a:pt x="161031" y="278132"/>
                    <a:pt x="173833" y="278132"/>
                  </a:cubicBezTo>
                  <a:cubicBezTo>
                    <a:pt x="186635" y="278132"/>
                    <a:pt x="197011" y="267756"/>
                    <a:pt x="197011" y="254955"/>
                  </a:cubicBezTo>
                  <a:close/>
                  <a:moveTo>
                    <a:pt x="171523" y="370828"/>
                  </a:moveTo>
                  <a:cubicBezTo>
                    <a:pt x="202539" y="399603"/>
                    <a:pt x="244075" y="417195"/>
                    <a:pt x="289721" y="417195"/>
                  </a:cubicBezTo>
                  <a:cubicBezTo>
                    <a:pt x="315209" y="417195"/>
                    <a:pt x="339458" y="411700"/>
                    <a:pt x="361307" y="401814"/>
                  </a:cubicBezTo>
                  <a:cubicBezTo>
                    <a:pt x="390508" y="408545"/>
                    <a:pt x="422067" y="414312"/>
                    <a:pt x="436583" y="416871"/>
                  </a:cubicBezTo>
                  <a:cubicBezTo>
                    <a:pt x="452559" y="419689"/>
                    <a:pt x="466429" y="405611"/>
                    <a:pt x="463251" y="389625"/>
                  </a:cubicBezTo>
                  <a:cubicBezTo>
                    <a:pt x="460449" y="375522"/>
                    <a:pt x="454256" y="345278"/>
                    <a:pt x="447252" y="316948"/>
                  </a:cubicBezTo>
                  <a:cubicBezTo>
                    <a:pt x="457714" y="294584"/>
                    <a:pt x="463552" y="269635"/>
                    <a:pt x="463552" y="243364"/>
                  </a:cubicBezTo>
                  <a:cubicBezTo>
                    <a:pt x="463552" y="167274"/>
                    <a:pt x="414664" y="102603"/>
                    <a:pt x="346585" y="79047"/>
                  </a:cubicBezTo>
                  <a:cubicBezTo>
                    <a:pt x="362046" y="107169"/>
                    <a:pt x="370842" y="139473"/>
                    <a:pt x="370842" y="173834"/>
                  </a:cubicBezTo>
                  <a:cubicBezTo>
                    <a:pt x="370842" y="282638"/>
                    <a:pt x="282638" y="370840"/>
                    <a:pt x="173834" y="370840"/>
                  </a:cubicBezTo>
                  <a:cubicBezTo>
                    <a:pt x="173063" y="370840"/>
                    <a:pt x="172292" y="370838"/>
                    <a:pt x="171523" y="370828"/>
                  </a:cubicBezTo>
                  <a:close/>
                </a:path>
              </a:pathLst>
            </a:custGeom>
            <a:solidFill>
              <a:srgbClr val="000000"/>
            </a:solidFill>
            <a:ln w="101917" cap="flat">
              <a:noFill/>
              <a:prstDash val="solid"/>
              <a:miter/>
            </a:ln>
          </p:spPr>
          <p:txBody>
            <a:bodyPr rtlCol="0" anchor="ctr"/>
            <a:lstStyle/>
            <a:p>
              <a:pPr defTabSz="914093">
                <a:defRPr/>
              </a:pPr>
              <a:endParaRPr lang="en-US" sz="1764" kern="0">
                <a:solidFill>
                  <a:srgbClr val="FFFFFF"/>
                </a:solidFill>
                <a:latin typeface="Ubuntu" panose="020B0504030602030204" pitchFamily="34" charset="0"/>
              </a:endParaRPr>
            </a:p>
          </p:txBody>
        </p:sp>
      </p:grpSp>
      <p:pic>
        <p:nvPicPr>
          <p:cNvPr id="396" name="Picture 395">
            <a:extLst>
              <a:ext uri="{FF2B5EF4-FFF2-40B4-BE49-F238E27FC236}">
                <a16:creationId xmlns:a16="http://schemas.microsoft.com/office/drawing/2014/main" id="{2ABC42AE-7851-44BE-51CD-40231641E08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0283" t="10026" r="34189" b="51728"/>
          <a:stretch/>
        </p:blipFill>
        <p:spPr>
          <a:xfrm>
            <a:off x="3947025" y="2855900"/>
            <a:ext cx="1259428" cy="1259428"/>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pic>
        <p:nvPicPr>
          <p:cNvPr id="397" name="Picture 396" descr="A person wearing headphones&#10;&#10;Description automatically generated with medium confidence">
            <a:extLst>
              <a:ext uri="{FF2B5EF4-FFF2-40B4-BE49-F238E27FC236}">
                <a16:creationId xmlns:a16="http://schemas.microsoft.com/office/drawing/2014/main" id="{48F3BE28-1DCD-33D1-BFC9-8A22C632D9D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4955" t="11571" r="16070" b="14982"/>
          <a:stretch/>
        </p:blipFill>
        <p:spPr>
          <a:xfrm>
            <a:off x="7014246" y="2880778"/>
            <a:ext cx="1261545" cy="1261543"/>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grpSp>
        <p:nvGrpSpPr>
          <p:cNvPr id="398" name="Group 397">
            <a:extLst>
              <a:ext uri="{FF2B5EF4-FFF2-40B4-BE49-F238E27FC236}">
                <a16:creationId xmlns:a16="http://schemas.microsoft.com/office/drawing/2014/main" id="{38AB68BF-1C5E-F081-D6FF-656D43390D38}"/>
              </a:ext>
            </a:extLst>
          </p:cNvPr>
          <p:cNvGrpSpPr/>
          <p:nvPr/>
        </p:nvGrpSpPr>
        <p:grpSpPr>
          <a:xfrm>
            <a:off x="4061536" y="5048319"/>
            <a:ext cx="650869" cy="650869"/>
            <a:chOff x="4051961" y="5367717"/>
            <a:chExt cx="651039" cy="651039"/>
          </a:xfrm>
        </p:grpSpPr>
        <p:sp>
          <p:nvSpPr>
            <p:cNvPr id="399" name="Oval 398">
              <a:extLst>
                <a:ext uri="{FF2B5EF4-FFF2-40B4-BE49-F238E27FC236}">
                  <a16:creationId xmlns:a16="http://schemas.microsoft.com/office/drawing/2014/main" id="{9362FD71-A246-E2F3-9FA0-5EAD584ECF54}"/>
                </a:ext>
              </a:extLst>
            </p:cNvPr>
            <p:cNvSpPr/>
            <p:nvPr/>
          </p:nvSpPr>
          <p:spPr bwMode="auto">
            <a:xfrm>
              <a:off x="4051961" y="5367717"/>
              <a:ext cx="651039" cy="651039"/>
            </a:xfrm>
            <a:prstGeom prst="ellipse">
              <a:avLst/>
            </a:prstGeom>
            <a:solidFill>
              <a:srgbClr val="50E6FF"/>
            </a:solidFill>
            <a:ln w="101917" cap="flat">
              <a:noFill/>
              <a:prstDash val="solid"/>
              <a:miter/>
            </a:ln>
          </p:spPr>
          <p:txBody>
            <a:bodyPr rtlCol="0" anchor="ctr"/>
            <a:lstStyle/>
            <a:p>
              <a:pPr defTabSz="914093">
                <a:defRPr/>
              </a:pPr>
              <a:endParaRPr lang="en-US" sz="1764" err="1">
                <a:solidFill>
                  <a:srgbClr val="FFFFFF"/>
                </a:solidFill>
                <a:latin typeface="Ubuntu" panose="020B0504030602030204" pitchFamily="34" charset="0"/>
              </a:endParaRPr>
            </a:p>
          </p:txBody>
        </p:sp>
        <p:pic>
          <p:nvPicPr>
            <p:cNvPr id="400" name="Graphic 399">
              <a:extLst>
                <a:ext uri="{FF2B5EF4-FFF2-40B4-BE49-F238E27FC236}">
                  <a16:creationId xmlns:a16="http://schemas.microsoft.com/office/drawing/2014/main" id="{C9D1A86C-1B9E-F8AB-6D6B-CCBD86FA0F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8423" y="5503875"/>
              <a:ext cx="388876" cy="388876"/>
            </a:xfrm>
            <a:prstGeom prst="rect">
              <a:avLst/>
            </a:prstGeom>
          </p:spPr>
        </p:pic>
      </p:grpSp>
      <p:grpSp>
        <p:nvGrpSpPr>
          <p:cNvPr id="401" name="Group 400">
            <a:extLst>
              <a:ext uri="{FF2B5EF4-FFF2-40B4-BE49-F238E27FC236}">
                <a16:creationId xmlns:a16="http://schemas.microsoft.com/office/drawing/2014/main" id="{A5997E42-254B-217E-C0D5-F9ED0B1A9AC7}"/>
              </a:ext>
            </a:extLst>
          </p:cNvPr>
          <p:cNvGrpSpPr/>
          <p:nvPr/>
        </p:nvGrpSpPr>
        <p:grpSpPr>
          <a:xfrm>
            <a:off x="7338349" y="1283122"/>
            <a:ext cx="650869" cy="650869"/>
            <a:chOff x="7441989" y="5366054"/>
            <a:chExt cx="651039" cy="651039"/>
          </a:xfrm>
        </p:grpSpPr>
        <p:sp>
          <p:nvSpPr>
            <p:cNvPr id="402" name="Oval 401">
              <a:extLst>
                <a:ext uri="{FF2B5EF4-FFF2-40B4-BE49-F238E27FC236}">
                  <a16:creationId xmlns:a16="http://schemas.microsoft.com/office/drawing/2014/main" id="{641C6B25-EE01-ACF4-FC2C-C6036AF818B7}"/>
                </a:ext>
              </a:extLst>
            </p:cNvPr>
            <p:cNvSpPr/>
            <p:nvPr/>
          </p:nvSpPr>
          <p:spPr bwMode="auto">
            <a:xfrm>
              <a:off x="7441989" y="5366054"/>
              <a:ext cx="651039" cy="651039"/>
            </a:xfrm>
            <a:prstGeom prst="ellipse">
              <a:avLst/>
            </a:prstGeom>
            <a:solidFill>
              <a:srgbClr val="D59DFF"/>
            </a:soli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pic>
          <p:nvPicPr>
            <p:cNvPr id="403" name="Graphic 402">
              <a:extLst>
                <a:ext uri="{FF2B5EF4-FFF2-40B4-BE49-F238E27FC236}">
                  <a16:creationId xmlns:a16="http://schemas.microsoft.com/office/drawing/2014/main" id="{F0555CA6-1625-68DB-28C7-CDED0AC15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2340" y="5511730"/>
              <a:ext cx="369848" cy="369848"/>
            </a:xfrm>
            <a:prstGeom prst="rect">
              <a:avLst/>
            </a:prstGeom>
          </p:spPr>
        </p:pic>
      </p:grpSp>
      <p:grpSp>
        <p:nvGrpSpPr>
          <p:cNvPr id="404" name="Group 403">
            <a:extLst>
              <a:ext uri="{FF2B5EF4-FFF2-40B4-BE49-F238E27FC236}">
                <a16:creationId xmlns:a16="http://schemas.microsoft.com/office/drawing/2014/main" id="{66319B33-F239-0005-DE60-A8AA918B4D5D}"/>
              </a:ext>
            </a:extLst>
          </p:cNvPr>
          <p:cNvGrpSpPr/>
          <p:nvPr/>
        </p:nvGrpSpPr>
        <p:grpSpPr>
          <a:xfrm>
            <a:off x="7476365" y="5049748"/>
            <a:ext cx="650869" cy="650869"/>
            <a:chOff x="7378395" y="1607043"/>
            <a:chExt cx="651039" cy="651039"/>
          </a:xfrm>
        </p:grpSpPr>
        <p:sp>
          <p:nvSpPr>
            <p:cNvPr id="405" name="Oval 404">
              <a:extLst>
                <a:ext uri="{FF2B5EF4-FFF2-40B4-BE49-F238E27FC236}">
                  <a16:creationId xmlns:a16="http://schemas.microsoft.com/office/drawing/2014/main" id="{6E7F8FFD-8961-4F9E-FBF1-EF73BFBD2F5A}"/>
                </a:ext>
              </a:extLst>
            </p:cNvPr>
            <p:cNvSpPr/>
            <p:nvPr/>
          </p:nvSpPr>
          <p:spPr bwMode="auto">
            <a:xfrm>
              <a:off x="7378395" y="1607043"/>
              <a:ext cx="651039" cy="651039"/>
            </a:xfrm>
            <a:prstGeom prst="ellipse">
              <a:avLst/>
            </a:prstGeom>
            <a:solidFill>
              <a:srgbClr val="D59DFF"/>
            </a:soli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pic>
          <p:nvPicPr>
            <p:cNvPr id="406" name="Graphic 405">
              <a:extLst>
                <a:ext uri="{FF2B5EF4-FFF2-40B4-BE49-F238E27FC236}">
                  <a16:creationId xmlns:a16="http://schemas.microsoft.com/office/drawing/2014/main" id="{C1E4311A-D9A7-AA34-5D88-6B6D671ECF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8255" y="1715659"/>
              <a:ext cx="433805" cy="433805"/>
            </a:xfrm>
            <a:prstGeom prst="rect">
              <a:avLst/>
            </a:prstGeom>
          </p:spPr>
        </p:pic>
      </p:grpSp>
    </p:spTree>
    <p:extLst>
      <p:ext uri="{BB962C8B-B14F-4D97-AF65-F5344CB8AC3E}">
        <p14:creationId xmlns:p14="http://schemas.microsoft.com/office/powerpoint/2010/main" val="3642816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62"/>
                                        </p:tgtEl>
                                        <p:attrNameLst>
                                          <p:attrName>style.visibility</p:attrName>
                                        </p:attrNameLst>
                                      </p:cBhvr>
                                      <p:to>
                                        <p:strVal val="visible"/>
                                      </p:to>
                                    </p:set>
                                  </p:childTnLst>
                                </p:cTn>
                              </p:par>
                              <p:par>
                                <p:cTn id="7" presetID="6" presetClass="emph" presetSubtype="0" accel="50000" autoRev="1" fill="hold" nodeType="withEffect">
                                  <p:stCondLst>
                                    <p:cond delay="0"/>
                                  </p:stCondLst>
                                  <p:childTnLst>
                                    <p:animScale>
                                      <p:cBhvr>
                                        <p:cTn id="8" dur="500" fill="hold"/>
                                        <p:tgtEl>
                                          <p:spTgt spid="362"/>
                                        </p:tgtEl>
                                      </p:cBhvr>
                                      <p:by x="0" y="0"/>
                                    </p:animScale>
                                  </p:childTnLst>
                                </p:cTn>
                              </p:par>
                              <p:par>
                                <p:cTn id="9" presetID="42" presetClass="path" presetSubtype="0" decel="100000" fill="hold" nodeType="withEffect">
                                  <p:stCondLst>
                                    <p:cond delay="500"/>
                                  </p:stCondLst>
                                  <p:childTnLst>
                                    <p:animMotion origin="layout" path="M 1.875E-6 -4.07407E-6 L 0.22604 0.21436 " pathEditMode="relative" rAng="0" ptsTypes="AA">
                                      <p:cBhvr>
                                        <p:cTn id="10" dur="500" spd="-100000" fill="hold"/>
                                        <p:tgtEl>
                                          <p:spTgt spid="362"/>
                                        </p:tgtEl>
                                        <p:attrNameLst>
                                          <p:attrName>ppt_x</p:attrName>
                                          <p:attrName>ppt_y</p:attrName>
                                        </p:attrNameLst>
                                      </p:cBhvr>
                                      <p:rCtr x="11302" y="10718"/>
                                    </p:animMotion>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93"/>
                                        </p:tgtEl>
                                        <p:attrNameLst>
                                          <p:attrName>style.visibility</p:attrName>
                                        </p:attrNameLst>
                                      </p:cBhvr>
                                      <p:to>
                                        <p:strVal val="visible"/>
                                      </p:to>
                                    </p:set>
                                    <p:animEffect transition="in" filter="fade">
                                      <p:cBhvr>
                                        <p:cTn id="14" dur="500"/>
                                        <p:tgtEl>
                                          <p:spTgt spid="393"/>
                                        </p:tgtEl>
                                      </p:cBhvr>
                                    </p:animEffect>
                                  </p:childTnLst>
                                </p:cTn>
                              </p:par>
                              <p:par>
                                <p:cTn id="15" presetID="22" presetClass="entr" presetSubtype="1" fill="hold" grpId="0" nodeType="withEffect">
                                  <p:stCondLst>
                                    <p:cond delay="300"/>
                                  </p:stCondLst>
                                  <p:childTnLst>
                                    <p:set>
                                      <p:cBhvr>
                                        <p:cTn id="16" dur="1" fill="hold">
                                          <p:stCondLst>
                                            <p:cond delay="0"/>
                                          </p:stCondLst>
                                        </p:cTn>
                                        <p:tgtEl>
                                          <p:spTgt spid="389"/>
                                        </p:tgtEl>
                                        <p:attrNameLst>
                                          <p:attrName>style.visibility</p:attrName>
                                        </p:attrNameLst>
                                      </p:cBhvr>
                                      <p:to>
                                        <p:strVal val="visible"/>
                                      </p:to>
                                    </p:set>
                                    <p:animEffect transition="in" filter="wipe(up)">
                                      <p:cBhvr>
                                        <p:cTn id="17" dur="500"/>
                                        <p:tgtEl>
                                          <p:spTgt spid="389"/>
                                        </p:tgtEl>
                                      </p:cBhvr>
                                    </p:animEffect>
                                  </p:childTnLst>
                                </p:cTn>
                              </p:par>
                            </p:childTnLst>
                          </p:cTn>
                        </p:par>
                        <p:par>
                          <p:cTn id="18" fill="hold">
                            <p:stCondLst>
                              <p:cond delay="1800"/>
                            </p:stCondLst>
                            <p:childTnLst>
                              <p:par>
                                <p:cTn id="19" presetID="1" presetClass="entr" presetSubtype="0" fill="hold" nodeType="afterEffect">
                                  <p:stCondLst>
                                    <p:cond delay="500"/>
                                  </p:stCondLst>
                                  <p:childTnLst>
                                    <p:set>
                                      <p:cBhvr>
                                        <p:cTn id="20" dur="1" fill="hold">
                                          <p:stCondLst>
                                            <p:cond delay="0"/>
                                          </p:stCondLst>
                                        </p:cTn>
                                        <p:tgtEl>
                                          <p:spTgt spid="367"/>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367"/>
                                        </p:tgtEl>
                                      </p:cBhvr>
                                      <p:by x="0" y="0"/>
                                    </p:animScale>
                                  </p:childTnLst>
                                </p:cTn>
                              </p:par>
                              <p:par>
                                <p:cTn id="23" presetID="42" presetClass="path" presetSubtype="0" decel="100000" fill="hold" nodeType="withEffect">
                                  <p:stCondLst>
                                    <p:cond delay="500"/>
                                  </p:stCondLst>
                                  <p:childTnLst>
                                    <p:animMotion origin="layout" path="M 3.33333E-6 -1.48148E-6 L 0.22474 -0.20509 " pathEditMode="relative" rAng="0" ptsTypes="AA">
                                      <p:cBhvr>
                                        <p:cTn id="24" dur="500" spd="-100000" fill="hold"/>
                                        <p:tgtEl>
                                          <p:spTgt spid="367"/>
                                        </p:tgtEl>
                                        <p:attrNameLst>
                                          <p:attrName>ppt_x</p:attrName>
                                          <p:attrName>ppt_y</p:attrName>
                                        </p:attrNameLst>
                                      </p:cBhvr>
                                      <p:rCtr x="11237" y="-10255"/>
                                    </p:animMotion>
                                  </p:childTnLst>
                                </p:cTn>
                              </p:par>
                            </p:childTnLst>
                          </p:cTn>
                        </p:par>
                        <p:par>
                          <p:cTn id="25" fill="hold">
                            <p:stCondLst>
                              <p:cond delay="2800"/>
                            </p:stCondLst>
                            <p:childTnLst>
                              <p:par>
                                <p:cTn id="26" presetID="10" presetClass="entr" presetSubtype="0" fill="hold" nodeType="after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500"/>
                                        <p:tgtEl>
                                          <p:spTgt spid="398"/>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391"/>
                                        </p:tgtEl>
                                        <p:attrNameLst>
                                          <p:attrName>style.visibility</p:attrName>
                                        </p:attrNameLst>
                                      </p:cBhvr>
                                      <p:to>
                                        <p:strVal val="visible"/>
                                      </p:to>
                                    </p:set>
                                    <p:animEffect transition="in" filter="wipe(left)">
                                      <p:cBhvr>
                                        <p:cTn id="31" dur="500"/>
                                        <p:tgtEl>
                                          <p:spTgt spid="391"/>
                                        </p:tgtEl>
                                      </p:cBhvr>
                                    </p:animEffect>
                                  </p:childTnLst>
                                </p:cTn>
                              </p:par>
                            </p:childTnLst>
                          </p:cTn>
                        </p:par>
                        <p:par>
                          <p:cTn id="32" fill="hold">
                            <p:stCondLst>
                              <p:cond delay="3600"/>
                            </p:stCondLst>
                            <p:childTnLst>
                              <p:par>
                                <p:cTn id="33" presetID="1" presetClass="entr" presetSubtype="0" fill="hold" nodeType="afterEffect">
                                  <p:stCondLst>
                                    <p:cond delay="500"/>
                                  </p:stCondLst>
                                  <p:childTnLst>
                                    <p:set>
                                      <p:cBhvr>
                                        <p:cTn id="34" dur="1" fill="hold">
                                          <p:stCondLst>
                                            <p:cond delay="0"/>
                                          </p:stCondLst>
                                        </p:cTn>
                                        <p:tgtEl>
                                          <p:spTgt spid="372"/>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372"/>
                                        </p:tgtEl>
                                      </p:cBhvr>
                                      <p:by x="0" y="0"/>
                                    </p:animScale>
                                  </p:childTnLst>
                                </p:cTn>
                              </p:par>
                              <p:par>
                                <p:cTn id="37" presetID="42" presetClass="path" presetSubtype="0" decel="100000" fill="hold" nodeType="withEffect">
                                  <p:stCondLst>
                                    <p:cond delay="500"/>
                                  </p:stCondLst>
                                  <p:childTnLst>
                                    <p:animMotion origin="layout" path="M 2.70833E-6 -1.48148E-6 L -0.23321 -0.20486 " pathEditMode="relative" rAng="0" ptsTypes="AA">
                                      <p:cBhvr>
                                        <p:cTn id="38" dur="500" spd="-100000" fill="hold"/>
                                        <p:tgtEl>
                                          <p:spTgt spid="372"/>
                                        </p:tgtEl>
                                        <p:attrNameLst>
                                          <p:attrName>ppt_x</p:attrName>
                                          <p:attrName>ppt_y</p:attrName>
                                        </p:attrNameLst>
                                      </p:cBhvr>
                                      <p:rCtr x="-11667" y="-10255"/>
                                    </p:animMotion>
                                  </p:childTnLst>
                                </p:cTn>
                              </p:par>
                            </p:childTnLst>
                          </p:cTn>
                        </p:par>
                        <p:par>
                          <p:cTn id="39" fill="hold">
                            <p:stCondLst>
                              <p:cond delay="4600"/>
                            </p:stCondLst>
                            <p:childTnLst>
                              <p:par>
                                <p:cTn id="40" presetID="10" presetClass="entr" presetSubtype="0" fill="hold" nodeType="afterEffect">
                                  <p:stCondLst>
                                    <p:cond delay="0"/>
                                  </p:stCondLst>
                                  <p:childTnLst>
                                    <p:set>
                                      <p:cBhvr>
                                        <p:cTn id="41" dur="1" fill="hold">
                                          <p:stCondLst>
                                            <p:cond delay="0"/>
                                          </p:stCondLst>
                                        </p:cTn>
                                        <p:tgtEl>
                                          <p:spTgt spid="404"/>
                                        </p:tgtEl>
                                        <p:attrNameLst>
                                          <p:attrName>style.visibility</p:attrName>
                                        </p:attrNameLst>
                                      </p:cBhvr>
                                      <p:to>
                                        <p:strVal val="visible"/>
                                      </p:to>
                                    </p:set>
                                    <p:animEffect transition="in" filter="fade">
                                      <p:cBhvr>
                                        <p:cTn id="42" dur="500"/>
                                        <p:tgtEl>
                                          <p:spTgt spid="404"/>
                                        </p:tgtEl>
                                      </p:cBhvr>
                                    </p:animEffect>
                                  </p:childTnLst>
                                </p:cTn>
                              </p:par>
                              <p:par>
                                <p:cTn id="43" presetID="22" presetClass="entr" presetSubtype="4" fill="hold" grpId="0" nodeType="withEffect">
                                  <p:stCondLst>
                                    <p:cond delay="300"/>
                                  </p:stCondLst>
                                  <p:childTnLst>
                                    <p:set>
                                      <p:cBhvr>
                                        <p:cTn id="44" dur="1" fill="hold">
                                          <p:stCondLst>
                                            <p:cond delay="0"/>
                                          </p:stCondLst>
                                        </p:cTn>
                                        <p:tgtEl>
                                          <p:spTgt spid="390"/>
                                        </p:tgtEl>
                                        <p:attrNameLst>
                                          <p:attrName>style.visibility</p:attrName>
                                        </p:attrNameLst>
                                      </p:cBhvr>
                                      <p:to>
                                        <p:strVal val="visible"/>
                                      </p:to>
                                    </p:set>
                                    <p:animEffect transition="in" filter="wipe(down)">
                                      <p:cBhvr>
                                        <p:cTn id="45" dur="500"/>
                                        <p:tgtEl>
                                          <p:spTgt spid="390"/>
                                        </p:tgtEl>
                                      </p:cBhvr>
                                    </p:animEffect>
                                  </p:childTnLst>
                                </p:cTn>
                              </p:par>
                            </p:childTnLst>
                          </p:cTn>
                        </p:par>
                        <p:par>
                          <p:cTn id="46" fill="hold">
                            <p:stCondLst>
                              <p:cond delay="5400"/>
                            </p:stCondLst>
                            <p:childTnLst>
                              <p:par>
                                <p:cTn id="47" presetID="1" presetClass="entr" presetSubtype="0" fill="hold" nodeType="afterEffect">
                                  <p:stCondLst>
                                    <p:cond delay="500"/>
                                  </p:stCondLst>
                                  <p:childTnLst>
                                    <p:set>
                                      <p:cBhvr>
                                        <p:cTn id="48" dur="1" fill="hold">
                                          <p:stCondLst>
                                            <p:cond delay="0"/>
                                          </p:stCondLst>
                                        </p:cTn>
                                        <p:tgtEl>
                                          <p:spTgt spid="377"/>
                                        </p:tgtEl>
                                        <p:attrNameLst>
                                          <p:attrName>style.visibility</p:attrName>
                                        </p:attrNameLst>
                                      </p:cBhvr>
                                      <p:to>
                                        <p:strVal val="visible"/>
                                      </p:to>
                                    </p:set>
                                  </p:childTnLst>
                                </p:cTn>
                              </p:par>
                              <p:par>
                                <p:cTn id="49" presetID="6" presetClass="emph" presetSubtype="0" accel="100000" autoRev="1" fill="hold" nodeType="withEffect">
                                  <p:stCondLst>
                                    <p:cond delay="0"/>
                                  </p:stCondLst>
                                  <p:childTnLst>
                                    <p:animScale>
                                      <p:cBhvr>
                                        <p:cTn id="50" dur="500" fill="hold"/>
                                        <p:tgtEl>
                                          <p:spTgt spid="377"/>
                                        </p:tgtEl>
                                      </p:cBhvr>
                                      <p:by x="0" y="0"/>
                                    </p:animScale>
                                  </p:childTnLst>
                                </p:cTn>
                              </p:par>
                              <p:par>
                                <p:cTn id="51" presetID="42" presetClass="path" presetSubtype="0" decel="100000" fill="hold" nodeType="withEffect">
                                  <p:stCondLst>
                                    <p:cond delay="500"/>
                                  </p:stCondLst>
                                  <p:childTnLst>
                                    <p:animMotion origin="layout" path="M -2.91667E-6 -4.44444E-6 L -0.23216 0.21227 " pathEditMode="relative" rAng="0" ptsTypes="AA">
                                      <p:cBhvr>
                                        <p:cTn id="52" dur="500" spd="-100000" fill="hold"/>
                                        <p:tgtEl>
                                          <p:spTgt spid="377"/>
                                        </p:tgtEl>
                                        <p:attrNameLst>
                                          <p:attrName>ppt_x</p:attrName>
                                          <p:attrName>ppt_y</p:attrName>
                                        </p:attrNameLst>
                                      </p:cBhvr>
                                      <p:rCtr x="-11615" y="10602"/>
                                    </p:animMotion>
                                  </p:childTnLst>
                                </p:cTn>
                              </p:par>
                            </p:childTnLst>
                          </p:cTn>
                        </p:par>
                        <p:par>
                          <p:cTn id="53" fill="hold">
                            <p:stCondLst>
                              <p:cond delay="6400"/>
                            </p:stCondLst>
                            <p:childTnLst>
                              <p:par>
                                <p:cTn id="54" presetID="10" presetClass="entr" presetSubtype="0" fill="hold" nodeType="afterEffect">
                                  <p:stCondLst>
                                    <p:cond delay="0"/>
                                  </p:stCondLst>
                                  <p:childTnLst>
                                    <p:set>
                                      <p:cBhvr>
                                        <p:cTn id="55" dur="1" fill="hold">
                                          <p:stCondLst>
                                            <p:cond delay="0"/>
                                          </p:stCondLst>
                                        </p:cTn>
                                        <p:tgtEl>
                                          <p:spTgt spid="401"/>
                                        </p:tgtEl>
                                        <p:attrNameLst>
                                          <p:attrName>style.visibility</p:attrName>
                                        </p:attrNameLst>
                                      </p:cBhvr>
                                      <p:to>
                                        <p:strVal val="visible"/>
                                      </p:to>
                                    </p:set>
                                    <p:animEffect transition="in" filter="fade">
                                      <p:cBhvr>
                                        <p:cTn id="56" dur="500"/>
                                        <p:tgtEl>
                                          <p:spTgt spid="401"/>
                                        </p:tgtEl>
                                      </p:cBhvr>
                                    </p:animEffect>
                                  </p:childTnLst>
                                </p:cTn>
                              </p:par>
                              <p:par>
                                <p:cTn id="57" presetID="22" presetClass="entr" presetSubtype="2" fill="hold" grpId="0" nodeType="withEffect">
                                  <p:stCondLst>
                                    <p:cond delay="500"/>
                                  </p:stCondLst>
                                  <p:childTnLst>
                                    <p:set>
                                      <p:cBhvr>
                                        <p:cTn id="58" dur="1" fill="hold">
                                          <p:stCondLst>
                                            <p:cond delay="0"/>
                                          </p:stCondLst>
                                        </p:cTn>
                                        <p:tgtEl>
                                          <p:spTgt spid="388"/>
                                        </p:tgtEl>
                                        <p:attrNameLst>
                                          <p:attrName>style.visibility</p:attrName>
                                        </p:attrNameLst>
                                      </p:cBhvr>
                                      <p:to>
                                        <p:strVal val="visible"/>
                                      </p:to>
                                    </p:set>
                                    <p:animEffect transition="in" filter="wipe(right)">
                                      <p:cBhvr>
                                        <p:cTn id="59"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1">
            <a:extLst>
              <a:ext uri="{FF2B5EF4-FFF2-40B4-BE49-F238E27FC236}">
                <a16:creationId xmlns:a16="http://schemas.microsoft.com/office/drawing/2014/main" id="{5F74A477-7B71-8445-418F-984E505CBBDA}"/>
              </a:ext>
            </a:extLst>
          </p:cNvPr>
          <p:cNvSpPr txBox="1">
            <a:spLocks/>
          </p:cNvSpPr>
          <p:nvPr/>
        </p:nvSpPr>
        <p:spPr>
          <a:xfrm>
            <a:off x="4394436" y="548680"/>
            <a:ext cx="3399969" cy="609269"/>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797760" fontAlgn="base">
              <a:lnSpc>
                <a:spcPct val="90000"/>
              </a:lnSpc>
              <a:spcAft>
                <a:spcPct val="0"/>
              </a:spcAft>
              <a:tabLst>
                <a:tab pos="920600" algn="l"/>
              </a:tabLst>
              <a:defRPr/>
            </a:pPr>
            <a:r>
              <a:rPr lang="en-SG" sz="4399" dirty="0">
                <a:latin typeface="Segoe UI Semibold"/>
                <a:cs typeface="+mn-cs"/>
              </a:rPr>
              <a:t>RiskPulse 360</a:t>
            </a:r>
          </a:p>
        </p:txBody>
      </p:sp>
      <p:sp>
        <p:nvSpPr>
          <p:cNvPr id="16" name="Rectangle 15">
            <a:extLst>
              <a:ext uri="{FF2B5EF4-FFF2-40B4-BE49-F238E27FC236}">
                <a16:creationId xmlns:a16="http://schemas.microsoft.com/office/drawing/2014/main" id="{FD4BCC1D-1F66-8288-3C96-60ECB223E7C8}"/>
              </a:ext>
            </a:extLst>
          </p:cNvPr>
          <p:cNvSpPr/>
          <p:nvPr/>
        </p:nvSpPr>
        <p:spPr bwMode="auto">
          <a:xfrm>
            <a:off x="1349446" y="3581039"/>
            <a:ext cx="2218786" cy="6400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34" fontAlgn="base">
              <a:spcBef>
                <a:spcPct val="0"/>
              </a:spcBef>
              <a:spcAft>
                <a:spcPts val="400"/>
              </a:spcAft>
              <a:defRPr/>
            </a:pPr>
            <a:r>
              <a:rPr lang="en-US" sz="1600" kern="0" dirty="0">
                <a:latin typeface="Segoe UI Semibold"/>
                <a:cs typeface="Segoe UI" pitchFamily="34" charset="0"/>
              </a:rPr>
              <a:t>Riskshield360</a:t>
            </a:r>
          </a:p>
          <a:p>
            <a:pPr algn="ctr" defTabSz="931834" fontAlgn="base">
              <a:spcBef>
                <a:spcPct val="0"/>
              </a:spcBef>
              <a:spcAft>
                <a:spcPts val="400"/>
              </a:spcAft>
              <a:defRPr/>
            </a:pPr>
            <a:r>
              <a:rPr lang="en-US" sz="1200" kern="0" dirty="0">
                <a:latin typeface="Segoe UI"/>
                <a:cs typeface="Segoe UI" pitchFamily="34" charset="0"/>
              </a:rPr>
              <a:t>Comprehensive risk assessment</a:t>
            </a:r>
          </a:p>
        </p:txBody>
      </p:sp>
      <p:sp>
        <p:nvSpPr>
          <p:cNvPr id="17" name="Rectangle 16">
            <a:extLst>
              <a:ext uri="{FF2B5EF4-FFF2-40B4-BE49-F238E27FC236}">
                <a16:creationId xmlns:a16="http://schemas.microsoft.com/office/drawing/2014/main" id="{A17B39CA-B21D-33F6-B91F-5A949E028D98}"/>
              </a:ext>
            </a:extLst>
          </p:cNvPr>
          <p:cNvSpPr/>
          <p:nvPr/>
        </p:nvSpPr>
        <p:spPr bwMode="auto">
          <a:xfrm>
            <a:off x="5357378" y="3567614"/>
            <a:ext cx="2011156" cy="6400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34" fontAlgn="base">
              <a:spcBef>
                <a:spcPct val="0"/>
              </a:spcBef>
              <a:spcAft>
                <a:spcPts val="400"/>
              </a:spcAft>
              <a:defRPr/>
            </a:pPr>
            <a:r>
              <a:rPr lang="en-US" sz="1600" kern="0" dirty="0">
                <a:latin typeface="Segoe UI Semibold"/>
                <a:cs typeface="Segoe UI" pitchFamily="34" charset="0"/>
              </a:rPr>
              <a:t>RiskScore360</a:t>
            </a:r>
          </a:p>
          <a:p>
            <a:pPr algn="ctr" defTabSz="931834" fontAlgn="base">
              <a:spcBef>
                <a:spcPct val="0"/>
              </a:spcBef>
              <a:spcAft>
                <a:spcPts val="400"/>
              </a:spcAft>
              <a:defRPr/>
            </a:pPr>
            <a:r>
              <a:rPr lang="en-US" sz="1200" kern="0" dirty="0">
                <a:latin typeface="Segoe UI"/>
                <a:cs typeface="Segoe UI" pitchFamily="34" charset="0"/>
              </a:rPr>
              <a:t>Score based risk valuation</a:t>
            </a:r>
          </a:p>
        </p:txBody>
      </p:sp>
      <p:pic>
        <p:nvPicPr>
          <p:cNvPr id="3" name="Graphic 2" descr="Shield Tick with solid fill">
            <a:extLst>
              <a:ext uri="{FF2B5EF4-FFF2-40B4-BE49-F238E27FC236}">
                <a16:creationId xmlns:a16="http://schemas.microsoft.com/office/drawing/2014/main" id="{5327EF61-DBD4-D955-0419-B21FA35534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1964" y="2514600"/>
            <a:ext cx="914400" cy="914400"/>
          </a:xfrm>
          <a:prstGeom prst="rect">
            <a:avLst/>
          </a:prstGeom>
        </p:spPr>
      </p:pic>
      <p:pic>
        <p:nvPicPr>
          <p:cNvPr id="5" name="Graphic 4" descr="Checklist with solid fill">
            <a:extLst>
              <a:ext uri="{FF2B5EF4-FFF2-40B4-BE49-F238E27FC236}">
                <a16:creationId xmlns:a16="http://schemas.microsoft.com/office/drawing/2014/main" id="{0776BA6A-6538-CBE1-08EA-14C31D9AFD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380" y="2514600"/>
            <a:ext cx="914400" cy="914400"/>
          </a:xfrm>
          <a:prstGeom prst="rect">
            <a:avLst/>
          </a:prstGeom>
        </p:spPr>
      </p:pic>
      <p:pic>
        <p:nvPicPr>
          <p:cNvPr id="11" name="Graphic 10" descr="Cheers with solid fill">
            <a:extLst>
              <a:ext uri="{FF2B5EF4-FFF2-40B4-BE49-F238E27FC236}">
                <a16:creationId xmlns:a16="http://schemas.microsoft.com/office/drawing/2014/main" id="{D309E857-A96E-B3E3-915C-B56053358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6313" y="2514600"/>
            <a:ext cx="914400" cy="914400"/>
          </a:xfrm>
          <a:prstGeom prst="rect">
            <a:avLst/>
          </a:prstGeom>
        </p:spPr>
      </p:pic>
      <p:sp>
        <p:nvSpPr>
          <p:cNvPr id="12" name="Rectangle 11">
            <a:extLst>
              <a:ext uri="{FF2B5EF4-FFF2-40B4-BE49-F238E27FC236}">
                <a16:creationId xmlns:a16="http://schemas.microsoft.com/office/drawing/2014/main" id="{EDEFD0E3-23AA-83AB-370D-38919F044E11}"/>
              </a:ext>
            </a:extLst>
          </p:cNvPr>
          <p:cNvSpPr/>
          <p:nvPr/>
        </p:nvSpPr>
        <p:spPr bwMode="auto">
          <a:xfrm>
            <a:off x="8748038" y="3581038"/>
            <a:ext cx="2530950" cy="6400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34" fontAlgn="base">
              <a:spcBef>
                <a:spcPct val="0"/>
              </a:spcBef>
              <a:spcAft>
                <a:spcPts val="400"/>
              </a:spcAft>
              <a:defRPr/>
            </a:pPr>
            <a:r>
              <a:rPr lang="en-US" sz="1600" kern="0" dirty="0">
                <a:latin typeface="Segoe UI Semibold"/>
                <a:cs typeface="Segoe UI" pitchFamily="34" charset="0"/>
              </a:rPr>
              <a:t>RiskUnify360</a:t>
            </a:r>
          </a:p>
          <a:p>
            <a:pPr algn="ctr" defTabSz="931834" fontAlgn="base">
              <a:spcBef>
                <a:spcPct val="0"/>
              </a:spcBef>
              <a:spcAft>
                <a:spcPts val="400"/>
              </a:spcAft>
              <a:defRPr/>
            </a:pPr>
            <a:r>
              <a:rPr lang="en-US" sz="1200" kern="0" dirty="0">
                <a:latin typeface="Segoe UI"/>
                <a:cs typeface="Segoe UI" pitchFamily="34" charset="0"/>
              </a:rPr>
              <a:t>Unified information for aggregation</a:t>
            </a:r>
          </a:p>
        </p:txBody>
      </p:sp>
      <p:sp>
        <p:nvSpPr>
          <p:cNvPr id="26" name="TextBox 25">
            <a:extLst>
              <a:ext uri="{FF2B5EF4-FFF2-40B4-BE49-F238E27FC236}">
                <a16:creationId xmlns:a16="http://schemas.microsoft.com/office/drawing/2014/main" id="{8C82B0BC-E1A9-699F-7071-A50DC31684D2}"/>
              </a:ext>
            </a:extLst>
          </p:cNvPr>
          <p:cNvSpPr txBox="1"/>
          <p:nvPr/>
        </p:nvSpPr>
        <p:spPr>
          <a:xfrm>
            <a:off x="1062970" y="1562131"/>
            <a:ext cx="10062883" cy="369204"/>
          </a:xfrm>
          <a:prstGeom prst="rect">
            <a:avLst/>
          </a:prstGeom>
        </p:spPr>
        <p:txBody>
          <a:bodyPr vert="horz" wrap="none" lIns="0" tIns="0" rIns="0" bIns="0" rtlCol="0">
            <a:spAutoFit/>
          </a:bodyPr>
          <a:lstStyle>
            <a:defPPr>
              <a:defRPr lang="en-US"/>
            </a:defPPr>
            <a:lvl1pPr marR="0" indent="0" algn="ctr" defTabSz="914126" fontAlgn="auto">
              <a:lnSpc>
                <a:spcPct val="100000"/>
              </a:lnSpc>
              <a:spcBef>
                <a:spcPts val="1799"/>
              </a:spcBef>
              <a:spcAft>
                <a:spcPts val="0"/>
              </a:spcAft>
              <a:buClrTx/>
              <a:buSzTx/>
              <a:buFont typeface="Wingdings" panose="05000000000000000000" pitchFamily="2" charset="2"/>
              <a:buNone/>
              <a:tabLst/>
              <a:defRPr sz="2399" b="0" i="0" spc="-50" baseline="0">
                <a:ln w="3175">
                  <a:noFill/>
                </a:ln>
                <a:latin typeface="Segoe UI Semibold"/>
                <a:cs typeface="Segoe UI" pitchFamily="34" charset="0"/>
              </a:defRPr>
            </a:lvl1pPr>
            <a:lvl2pPr marL="224097" marR="0" indent="0" defTabSz="914367" fontAlgn="auto">
              <a:lnSpc>
                <a:spcPct val="90000"/>
              </a:lnSpc>
              <a:spcBef>
                <a:spcPts val="0"/>
              </a:spcBef>
              <a:spcAft>
                <a:spcPts val="1274"/>
              </a:spcAft>
              <a:buClrTx/>
              <a:buSzPct val="90000"/>
              <a:buFont typeface="Wingdings" panose="05000000000000000000" pitchFamily="2" charset="2"/>
              <a:buNone/>
              <a:tabLst/>
              <a:defRPr sz="1961" spc="0" baseline="0">
                <a:solidFill>
                  <a:schemeClr val="tx2"/>
                </a:solidFill>
              </a:defRPr>
            </a:lvl2pPr>
            <a:lvl3pPr marL="448193" marR="0" indent="0" defTabSz="914367" fontAlgn="auto">
              <a:lnSpc>
                <a:spcPct val="90000"/>
              </a:lnSpc>
              <a:spcBef>
                <a:spcPts val="0"/>
              </a:spcBef>
              <a:spcAft>
                <a:spcPts val="1274"/>
              </a:spcAft>
              <a:buClrTx/>
              <a:buSzPct val="90000"/>
              <a:buFont typeface="Wingdings" panose="05000000000000000000" pitchFamily="2" charset="2"/>
              <a:buNone/>
              <a:tabLst/>
              <a:defRPr sz="1961" spc="0" baseline="0">
                <a:solidFill>
                  <a:srgbClr val="000000"/>
                </a:solidFill>
              </a:defRPr>
            </a:lvl3pPr>
            <a:lvl4pPr marL="672290" marR="0" indent="0" defTabSz="914367" fontAlgn="auto">
              <a:lnSpc>
                <a:spcPct val="90000"/>
              </a:lnSpc>
              <a:spcBef>
                <a:spcPts val="0"/>
              </a:spcBef>
              <a:spcAft>
                <a:spcPts val="1274"/>
              </a:spcAft>
              <a:buClrTx/>
              <a:buSzPct val="90000"/>
              <a:buFont typeface="Wingdings" panose="05000000000000000000" pitchFamily="2" charset="2"/>
              <a:buNone/>
              <a:tabLst/>
              <a:defRPr sz="1961" spc="0" baseline="0">
                <a:solidFill>
                  <a:srgbClr val="000000"/>
                </a:solidFill>
              </a:defRPr>
            </a:lvl4pPr>
            <a:lvl5pPr marL="896386" marR="0" indent="0" defTabSz="914367" fontAlgn="auto">
              <a:lnSpc>
                <a:spcPct val="90000"/>
              </a:lnSpc>
              <a:spcBef>
                <a:spcPts val="0"/>
              </a:spcBef>
              <a:spcAft>
                <a:spcPts val="0"/>
              </a:spcAft>
              <a:buClrTx/>
              <a:buSzPct val="90000"/>
              <a:buFont typeface="Wingdings" panose="05000000000000000000" pitchFamily="2" charset="2"/>
              <a:buNone/>
              <a:tabLst/>
              <a:defRPr sz="1372" spc="0" baseline="0">
                <a:solidFill>
                  <a:srgbClr val="000000"/>
                </a:soli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The most comprehensive platform to safeguard from all counter-party risks</a:t>
            </a:r>
          </a:p>
        </p:txBody>
      </p:sp>
      <p:sp>
        <p:nvSpPr>
          <p:cNvPr id="28" name="TextBox 27">
            <a:extLst>
              <a:ext uri="{FF2B5EF4-FFF2-40B4-BE49-F238E27FC236}">
                <a16:creationId xmlns:a16="http://schemas.microsoft.com/office/drawing/2014/main" id="{4B4DAC2E-B0E8-BA7F-D8D1-96F0B78B5987}"/>
              </a:ext>
            </a:extLst>
          </p:cNvPr>
          <p:cNvSpPr txBox="1"/>
          <p:nvPr/>
        </p:nvSpPr>
        <p:spPr>
          <a:xfrm>
            <a:off x="4319897" y="1038344"/>
            <a:ext cx="3790739" cy="338554"/>
          </a:xfrm>
          <a:prstGeom prst="rect">
            <a:avLst/>
          </a:prstGeom>
          <a:noFill/>
        </p:spPr>
        <p:txBody>
          <a:bodyPr wrap="square">
            <a:spAutoFit/>
          </a:bodyPr>
          <a:lstStyle/>
          <a:p>
            <a:r>
              <a:rPr lang="en-SG" sz="1600" i="1" dirty="0"/>
              <a:t>https://riskpulse360.crm.dynamics.com</a:t>
            </a:r>
          </a:p>
        </p:txBody>
      </p:sp>
    </p:spTree>
    <p:extLst>
      <p:ext uri="{BB962C8B-B14F-4D97-AF65-F5344CB8AC3E}">
        <p14:creationId xmlns:p14="http://schemas.microsoft.com/office/powerpoint/2010/main" val="149051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
            <a:extLst>
              <a:ext uri="{FF2B5EF4-FFF2-40B4-BE49-F238E27FC236}">
                <a16:creationId xmlns:a16="http://schemas.microsoft.com/office/drawing/2014/main" id="{5DBF27F5-4978-8809-5129-5EEAD8066B87}"/>
              </a:ext>
            </a:extLst>
          </p:cNvPr>
          <p:cNvSpPr/>
          <p:nvPr/>
        </p:nvSpPr>
        <p:spPr bwMode="auto">
          <a:xfrm>
            <a:off x="6497931" y="2908050"/>
            <a:ext cx="5485684" cy="1236696"/>
          </a:xfrm>
          <a:prstGeom prst="rect">
            <a:avLst/>
          </a:prstGeom>
          <a:noFill/>
          <a:ln w="9525" cap="flat" cmpd="sng" algn="ctr">
            <a:noFill/>
            <a:prstDash val="dash"/>
            <a:headEnd type="none" w="med" len="med"/>
            <a:tailEnd type="none" w="med" len="med"/>
          </a:ln>
          <a:effectLst/>
        </p:spPr>
        <p:txBody>
          <a:bodyPr rot="0" spcFirstLastPara="0" vertOverflow="overflow" horzOverflow="overflow" vert="horz" wrap="square" lIns="71981" tIns="107972" rIns="71981" bIns="107972" numCol="1" spcCol="0" rtlCol="0" fromWordArt="0" anchor="ctr" anchorCtr="0" forceAA="0" compatLnSpc="1">
            <a:prstTxWarp prst="textNoShape">
              <a:avLst/>
            </a:prstTxWarp>
            <a:noAutofit/>
          </a:bodyPr>
          <a:lstStyle/>
          <a:p>
            <a:pPr marL="285664" indent="-285664" defTabSz="932192" fontAlgn="base">
              <a:spcBef>
                <a:spcPct val="0"/>
              </a:spcBef>
              <a:spcAft>
                <a:spcPts val="3599"/>
              </a:spcAft>
              <a:buClr>
                <a:srgbClr val="0078D4"/>
              </a:buClr>
              <a:buFont typeface="Segoe UI Semilight" panose="020B0402040204020203" pitchFamily="34" charset="0"/>
              <a:buChar char="↑"/>
              <a:defRPr/>
            </a:pPr>
            <a:r>
              <a:rPr lang="en-US" sz="1600" dirty="0">
                <a:ln w="3175">
                  <a:noFill/>
                </a:ln>
                <a:latin typeface="Segoe UI Semibold"/>
                <a:cs typeface="Segoe UI" pitchFamily="34" charset="0"/>
              </a:rPr>
              <a:t>Seamless integration </a:t>
            </a:r>
            <a:r>
              <a:rPr lang="en-US" sz="1600" b="1" kern="0" dirty="0">
                <a:latin typeface="Segoe UI Semilight" panose="020B0402040204020203" pitchFamily="34" charset="0"/>
                <a:cs typeface="Segoe UI Semilight" panose="020B0402040204020203" pitchFamily="34" charset="0"/>
              </a:rPr>
              <a:t>architecture with lowest TCO </a:t>
            </a:r>
          </a:p>
          <a:p>
            <a:pPr marL="285664" indent="-285664" defTabSz="932192" fontAlgn="base">
              <a:spcBef>
                <a:spcPct val="0"/>
              </a:spcBef>
              <a:spcAft>
                <a:spcPts val="3599"/>
              </a:spcAft>
              <a:buClr>
                <a:srgbClr val="0078D4"/>
              </a:buClr>
              <a:buFont typeface="Segoe UI Semilight" panose="020B0402040204020203" pitchFamily="34" charset="0"/>
              <a:buChar char="↑"/>
              <a:defRPr/>
            </a:pPr>
            <a:r>
              <a:rPr lang="en-US" sz="1600" dirty="0">
                <a:ln w="3175">
                  <a:noFill/>
                </a:ln>
                <a:latin typeface="Segoe UI Semibold"/>
                <a:cs typeface="Segoe UI" pitchFamily="34" charset="0"/>
              </a:rPr>
              <a:t>Highest user satisfaction </a:t>
            </a:r>
            <a:r>
              <a:rPr lang="en-US" sz="1600" b="1" kern="0" dirty="0">
                <a:latin typeface="Segoe UI Semilight" panose="020B0402040204020203" pitchFamily="34" charset="0"/>
                <a:cs typeface="Segoe UI Semilight" panose="020B0402040204020203" pitchFamily="34" charset="0"/>
              </a:rPr>
              <a:t>and always on </a:t>
            </a:r>
            <a:r>
              <a:rPr lang="en-US" sz="1600" dirty="0">
                <a:ln w="3175">
                  <a:noFill/>
                </a:ln>
                <a:latin typeface="Segoe UI Semibold"/>
                <a:cs typeface="Segoe UI" pitchFamily="34" charset="0"/>
              </a:rPr>
              <a:t>latest version</a:t>
            </a:r>
          </a:p>
          <a:p>
            <a:pPr marL="285664" indent="-285664" defTabSz="932192" fontAlgn="base">
              <a:spcBef>
                <a:spcPct val="0"/>
              </a:spcBef>
              <a:spcAft>
                <a:spcPts val="3599"/>
              </a:spcAft>
              <a:buClr>
                <a:srgbClr val="0078D4"/>
              </a:buClr>
              <a:buFont typeface="Segoe UI Semilight" panose="020B0402040204020203" pitchFamily="34" charset="0"/>
              <a:buChar char="↑"/>
              <a:defRPr/>
            </a:pPr>
            <a:r>
              <a:rPr lang="en-US" sz="1600" dirty="0">
                <a:ln w="3175">
                  <a:noFill/>
                </a:ln>
                <a:latin typeface="Segoe UI Semibold"/>
                <a:cs typeface="Segoe UI" pitchFamily="34" charset="0"/>
              </a:rPr>
              <a:t>Hassle-free IT administration </a:t>
            </a:r>
            <a:r>
              <a:rPr lang="en-US" sz="1600" b="1" kern="0" dirty="0">
                <a:latin typeface="Segoe UI Semilight" panose="020B0402040204020203" pitchFamily="34" charset="0"/>
                <a:ea typeface="Segoe UI" pitchFamily="34" charset="0"/>
                <a:cs typeface="Segoe UI Semilight" panose="020B0402040204020203" pitchFamily="34" charset="0"/>
              </a:rPr>
              <a:t>with focus on </a:t>
            </a:r>
            <a:r>
              <a:rPr lang="en-US" sz="1600" dirty="0">
                <a:ln w="3175">
                  <a:noFill/>
                </a:ln>
                <a:latin typeface="Segoe UI Semibold"/>
                <a:cs typeface="Segoe UI" pitchFamily="34" charset="0"/>
              </a:rPr>
              <a:t>Innovation</a:t>
            </a:r>
          </a:p>
        </p:txBody>
      </p:sp>
      <p:sp>
        <p:nvSpPr>
          <p:cNvPr id="75" name="TextBox 28">
            <a:extLst>
              <a:ext uri="{FF2B5EF4-FFF2-40B4-BE49-F238E27FC236}">
                <a16:creationId xmlns:a16="http://schemas.microsoft.com/office/drawing/2014/main" id="{FF83EAB9-350A-C20E-89BB-FCD21EAD4982}"/>
              </a:ext>
            </a:extLst>
          </p:cNvPr>
          <p:cNvSpPr txBox="1"/>
          <p:nvPr/>
        </p:nvSpPr>
        <p:spPr>
          <a:xfrm>
            <a:off x="612068" y="268879"/>
            <a:ext cx="5525810" cy="498468"/>
          </a:xfrm>
          <a:prstGeom prst="rect">
            <a:avLst/>
          </a:prstGeom>
          <a:noFill/>
        </p:spPr>
        <p:txBody>
          <a:bodyPr wrap="square" lIns="0" tIns="0" rIns="0" bIns="0" rtlCol="0">
            <a:spAutoFit/>
          </a:bodyPr>
          <a:lstStyle/>
          <a:p>
            <a:pPr algn="ctr" defTabSz="914093">
              <a:lnSpc>
                <a:spcPct val="90000"/>
              </a:lnSpc>
              <a:defRPr/>
            </a:pPr>
            <a:r>
              <a:rPr lang="en-US" sz="3599" spc="-50" dirty="0">
                <a:latin typeface="Segoe UI Semibold"/>
              </a:rPr>
              <a:t>Risk Pulse Platform</a:t>
            </a:r>
          </a:p>
        </p:txBody>
      </p:sp>
      <p:sp>
        <p:nvSpPr>
          <p:cNvPr id="76" name="Trapezoid 75">
            <a:extLst>
              <a:ext uri="{FF2B5EF4-FFF2-40B4-BE49-F238E27FC236}">
                <a16:creationId xmlns:a16="http://schemas.microsoft.com/office/drawing/2014/main" id="{0BC65FAB-27CA-5E61-4F09-C1C4E46F6336}"/>
              </a:ext>
              <a:ext uri="{C183D7F6-B498-43B3-948B-1728B52AA6E4}">
                <adec:decorative xmlns:adec="http://schemas.microsoft.com/office/drawing/2017/decorative" val="1"/>
              </a:ext>
            </a:extLst>
          </p:cNvPr>
          <p:cNvSpPr/>
          <p:nvPr/>
        </p:nvSpPr>
        <p:spPr bwMode="auto">
          <a:xfrm>
            <a:off x="612068" y="5068980"/>
            <a:ext cx="5525809" cy="1080630"/>
          </a:xfrm>
          <a:prstGeom prst="trapezoid">
            <a:avLst>
              <a:gd name="adj" fmla="val 50495"/>
            </a:avLst>
          </a:prstGeom>
          <a:gradFill>
            <a:gsLst>
              <a:gs pos="0">
                <a:srgbClr val="000000"/>
              </a:gs>
              <a:gs pos="100000">
                <a:srgbClr val="000000">
                  <a:lumMod val="85000"/>
                  <a:lumOff val="15000"/>
                </a:srgbClr>
              </a:gs>
            </a:gsLst>
            <a:lin ang="18600000" scaled="0"/>
          </a:gradFill>
          <a:ln w="25400" cap="rnd" cmpd="sng">
            <a:gradFill>
              <a:gsLst>
                <a:gs pos="0">
                  <a:srgbClr val="50E6FF"/>
                </a:gs>
                <a:gs pos="100000">
                  <a:srgbClr val="50E6FF"/>
                </a:gs>
              </a:gsLst>
              <a:lin ang="18600000" scaled="0"/>
            </a:gradFill>
            <a:prstDash val="solid"/>
          </a:ln>
        </p:spPr>
        <p:txBody>
          <a:bodyPr wrap="square" lIns="0" tIns="27425" rIns="0" bIns="27425" rtlCol="0" anchor="ctr" anchorCtr="0">
            <a:noAutofit/>
          </a:bodyPr>
          <a:lstStyle/>
          <a:p>
            <a:pPr algn="ctr" defTabSz="913828" fontAlgn="base">
              <a:lnSpc>
                <a:spcPct val="90000"/>
              </a:lnSpc>
              <a:spcBef>
                <a:spcPts val="1200"/>
              </a:spcBef>
              <a:spcAft>
                <a:spcPct val="0"/>
              </a:spcAft>
              <a:buSzPct val="90000"/>
              <a:defRPr/>
            </a:pPr>
            <a:endParaRPr lang="en-US" sz="2399" kern="0" err="1">
              <a:gradFill>
                <a:gsLst>
                  <a:gs pos="65263">
                    <a:srgbClr val="FFFFFF"/>
                  </a:gs>
                  <a:gs pos="45000">
                    <a:srgbClr val="FFFFFF"/>
                  </a:gs>
                </a:gsLst>
                <a:lin ang="18900000" scaled="0"/>
              </a:gradFill>
              <a:latin typeface="Segoe UI Semibold"/>
              <a:cs typeface="Segoe UI" panose="020B0502040204020203" pitchFamily="34" charset="0"/>
            </a:endParaRPr>
          </a:p>
        </p:txBody>
      </p:sp>
      <p:sp>
        <p:nvSpPr>
          <p:cNvPr id="77" name="Transform">
            <a:extLst>
              <a:ext uri="{FF2B5EF4-FFF2-40B4-BE49-F238E27FC236}">
                <a16:creationId xmlns:a16="http://schemas.microsoft.com/office/drawing/2014/main" id="{63EB783E-6CB4-E639-F92E-4A0AB68DA179}"/>
              </a:ext>
            </a:extLst>
          </p:cNvPr>
          <p:cNvSpPr txBox="1">
            <a:spLocks/>
          </p:cNvSpPr>
          <p:nvPr/>
        </p:nvSpPr>
        <p:spPr>
          <a:xfrm>
            <a:off x="1208933" y="5614564"/>
            <a:ext cx="4332078" cy="249234"/>
          </a:xfrm>
          <a:prstGeom prst="rect">
            <a:avLst/>
          </a:prstGeom>
          <a:noFill/>
          <a:ln w="25400" cap="rnd">
            <a:noFill/>
          </a:ln>
        </p:spPr>
        <p:txBody>
          <a:bodyPr wrap="square" lIns="0" tIns="27425" rIns="0" bIns="27425" rtlCol="0" anchor="ctr" anchorCtr="0">
            <a:spAutoFit/>
          </a:bodyPr>
          <a:lstStyle>
            <a:defPPr>
              <a:defRPr lang="en-US"/>
            </a:defPPr>
            <a:lvl1pPr algn="ctr" defTabSz="914102" fontAlgn="base">
              <a:lnSpc>
                <a:spcPct val="90000"/>
              </a:lnSpc>
              <a:spcBef>
                <a:spcPts val="1200"/>
              </a:spcBef>
              <a:spcAft>
                <a:spcPct val="0"/>
              </a:spcAft>
              <a:buSzPct val="90000"/>
              <a:defRPr sz="1400" kern="0">
                <a:gradFill>
                  <a:gsLst>
                    <a:gs pos="57895">
                      <a:schemeClr val="tx1"/>
                    </a:gs>
                    <a:gs pos="36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defRPr/>
            </a:pPr>
            <a:r>
              <a:rPr lang="en-US">
                <a:gradFill>
                  <a:gsLst>
                    <a:gs pos="57895">
                      <a:srgbClr val="FFFFFF"/>
                    </a:gs>
                    <a:gs pos="36000">
                      <a:srgbClr val="FFFFFF"/>
                    </a:gs>
                  </a:gsLst>
                  <a:lin ang="18900000" scaled="0"/>
                </a:gradFill>
              </a:rPr>
              <a:t>Identity, security, management, and compliance</a:t>
            </a:r>
          </a:p>
        </p:txBody>
      </p:sp>
      <p:sp>
        <p:nvSpPr>
          <p:cNvPr id="78" name="!!4">
            <a:extLst>
              <a:ext uri="{FF2B5EF4-FFF2-40B4-BE49-F238E27FC236}">
                <a16:creationId xmlns:a16="http://schemas.microsoft.com/office/drawing/2014/main" id="{456A2A67-BA13-A585-0A0B-6201DCEAFEB4}"/>
              </a:ext>
              <a:ext uri="{C183D7F6-B498-43B3-948B-1728B52AA6E4}">
                <adec:decorative xmlns:adec="http://schemas.microsoft.com/office/drawing/2017/decorative" val="1"/>
              </a:ext>
            </a:extLst>
          </p:cNvPr>
          <p:cNvSpPr txBox="1">
            <a:spLocks/>
          </p:cNvSpPr>
          <p:nvPr/>
        </p:nvSpPr>
        <p:spPr>
          <a:xfrm>
            <a:off x="3389973" y="3282465"/>
            <a:ext cx="2047673" cy="1079719"/>
          </a:xfrm>
          <a:prstGeom prst="rect">
            <a:avLst/>
          </a:prstGeom>
          <a:solidFill>
            <a:srgbClr val="000000">
              <a:lumMod val="75000"/>
              <a:lumOff val="25000"/>
            </a:srgbClr>
          </a:solidFill>
          <a:ln w="25400" cap="rnd">
            <a:noFill/>
          </a:ln>
          <a:effectLst/>
        </p:spPr>
        <p:txBody>
          <a:bodyPr wrap="square" lIns="182832" tIns="0" rIns="182832"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endParaRPr lang="en-US" sz="1400">
              <a:gradFill>
                <a:gsLst>
                  <a:gs pos="51579">
                    <a:srgbClr val="FFFFFF"/>
                  </a:gs>
                  <a:gs pos="82000">
                    <a:srgbClr val="FFFFFF"/>
                  </a:gs>
                </a:gsLst>
                <a:lin ang="18900000" scaled="0"/>
              </a:gradFill>
            </a:endParaRPr>
          </a:p>
        </p:txBody>
      </p:sp>
      <p:sp>
        <p:nvSpPr>
          <p:cNvPr id="79" name="Transform">
            <a:extLst>
              <a:ext uri="{FF2B5EF4-FFF2-40B4-BE49-F238E27FC236}">
                <a16:creationId xmlns:a16="http://schemas.microsoft.com/office/drawing/2014/main" id="{E3117BF4-B561-3B24-D5FE-A3AAAC549ABC}"/>
              </a:ext>
            </a:extLst>
          </p:cNvPr>
          <p:cNvSpPr txBox="1">
            <a:spLocks/>
          </p:cNvSpPr>
          <p:nvPr/>
        </p:nvSpPr>
        <p:spPr>
          <a:xfrm>
            <a:off x="3794128" y="3438598"/>
            <a:ext cx="1261235" cy="193849"/>
          </a:xfrm>
          <a:prstGeom prst="rect">
            <a:avLst/>
          </a:prstGeom>
          <a:noFill/>
          <a:ln w="25400" cap="rnd">
            <a:noFill/>
          </a:ln>
          <a:effectLst/>
        </p:spPr>
        <p:txBody>
          <a:bodyPr wrap="none" lIns="0" tIns="0" rIns="0" bIns="0" rtlCol="0" anchor="ctr" anchorCtr="0">
            <a:sp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r>
              <a:rPr lang="en-US" sz="1400">
                <a:gradFill>
                  <a:gsLst>
                    <a:gs pos="51579">
                      <a:srgbClr val="FFFFFF"/>
                    </a:gs>
                    <a:gs pos="82000">
                      <a:srgbClr val="FFFFFF"/>
                    </a:gs>
                  </a:gsLst>
                  <a:lin ang="18900000" scaled="0"/>
                </a:gradFill>
              </a:rPr>
              <a:t>Power Platform</a:t>
            </a:r>
          </a:p>
        </p:txBody>
      </p:sp>
      <p:sp>
        <p:nvSpPr>
          <p:cNvPr id="80" name="!!1">
            <a:extLst>
              <a:ext uri="{FF2B5EF4-FFF2-40B4-BE49-F238E27FC236}">
                <a16:creationId xmlns:a16="http://schemas.microsoft.com/office/drawing/2014/main" id="{1110B128-12D1-63EE-7DFC-4B3DE2CAB8A3}"/>
              </a:ext>
            </a:extLst>
          </p:cNvPr>
          <p:cNvSpPr txBox="1">
            <a:spLocks/>
          </p:cNvSpPr>
          <p:nvPr/>
        </p:nvSpPr>
        <p:spPr>
          <a:xfrm>
            <a:off x="1312299" y="2169553"/>
            <a:ext cx="2040172" cy="1079719"/>
          </a:xfrm>
          <a:prstGeom prst="rect">
            <a:avLst/>
          </a:prstGeom>
          <a:solidFill>
            <a:srgbClr val="000000">
              <a:lumMod val="75000"/>
              <a:lumOff val="25000"/>
            </a:srgb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endParaRPr lang="en-US" sz="1400">
              <a:gradFill>
                <a:gsLst>
                  <a:gs pos="51579">
                    <a:srgbClr val="FFFFFF"/>
                  </a:gs>
                  <a:gs pos="82000">
                    <a:srgbClr val="FFFFFF"/>
                  </a:gs>
                </a:gsLst>
                <a:lin ang="18900000" scaled="0"/>
              </a:gradFill>
            </a:endParaRPr>
          </a:p>
        </p:txBody>
      </p:sp>
      <p:sp>
        <p:nvSpPr>
          <p:cNvPr id="81" name="Transform">
            <a:extLst>
              <a:ext uri="{FF2B5EF4-FFF2-40B4-BE49-F238E27FC236}">
                <a16:creationId xmlns:a16="http://schemas.microsoft.com/office/drawing/2014/main" id="{6B12DCC7-46C6-E008-E5A0-CD2D5F3D85DD}"/>
              </a:ext>
            </a:extLst>
          </p:cNvPr>
          <p:cNvSpPr txBox="1">
            <a:spLocks/>
          </p:cNvSpPr>
          <p:nvPr/>
        </p:nvSpPr>
        <p:spPr>
          <a:xfrm>
            <a:off x="1804175" y="2321660"/>
            <a:ext cx="1131426" cy="193849"/>
          </a:xfrm>
          <a:prstGeom prst="rect">
            <a:avLst/>
          </a:prstGeom>
          <a:noFill/>
          <a:ln w="25400" cap="rnd">
            <a:noFill/>
          </a:ln>
          <a:effectLst/>
        </p:spPr>
        <p:txBody>
          <a:bodyPr wrap="none" lIns="0" tIns="0" rIns="0" bIns="0" rtlCol="0" anchor="ctr" anchorCtr="0">
            <a:sp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r>
              <a:rPr lang="en-US" sz="1400">
                <a:gradFill>
                  <a:gsLst>
                    <a:gs pos="51579">
                      <a:srgbClr val="FFFFFF"/>
                    </a:gs>
                    <a:gs pos="82000">
                      <a:srgbClr val="FFFFFF"/>
                    </a:gs>
                  </a:gsLst>
                  <a:lin ang="18900000" scaled="0"/>
                </a:gradFill>
              </a:rPr>
              <a:t>Microsoft 365</a:t>
            </a:r>
          </a:p>
        </p:txBody>
      </p:sp>
      <p:grpSp>
        <p:nvGrpSpPr>
          <p:cNvPr id="82" name="Group 81">
            <a:extLst>
              <a:ext uri="{FF2B5EF4-FFF2-40B4-BE49-F238E27FC236}">
                <a16:creationId xmlns:a16="http://schemas.microsoft.com/office/drawing/2014/main" id="{6BBE80D2-BCA8-3602-A1A9-1F10642E2CA8}"/>
              </a:ext>
              <a:ext uri="{C183D7F6-B498-43B3-948B-1728B52AA6E4}">
                <adec:decorative xmlns:adec="http://schemas.microsoft.com/office/drawing/2017/decorative" val="1"/>
              </a:ext>
            </a:extLst>
          </p:cNvPr>
          <p:cNvGrpSpPr/>
          <p:nvPr/>
        </p:nvGrpSpPr>
        <p:grpSpPr>
          <a:xfrm>
            <a:off x="3389974" y="2169553"/>
            <a:ext cx="2047673" cy="1079719"/>
            <a:chOff x="8231866" y="1771518"/>
            <a:chExt cx="2048206" cy="1080000"/>
          </a:xfrm>
        </p:grpSpPr>
        <p:sp>
          <p:nvSpPr>
            <p:cNvPr id="83" name="!!2">
              <a:extLst>
                <a:ext uri="{FF2B5EF4-FFF2-40B4-BE49-F238E27FC236}">
                  <a16:creationId xmlns:a16="http://schemas.microsoft.com/office/drawing/2014/main" id="{E2A3924F-E7C0-A3C6-F8F7-6FB0E1FB8444}"/>
                </a:ext>
              </a:extLst>
            </p:cNvPr>
            <p:cNvSpPr txBox="1">
              <a:spLocks/>
            </p:cNvSpPr>
            <p:nvPr/>
          </p:nvSpPr>
          <p:spPr>
            <a:xfrm>
              <a:off x="8231866" y="1771518"/>
              <a:ext cx="2048206" cy="1080000"/>
            </a:xfrm>
            <a:prstGeom prst="rect">
              <a:avLst/>
            </a:prstGeom>
            <a:solidFill>
              <a:srgbClr val="000000">
                <a:lumMod val="75000"/>
                <a:lumOff val="25000"/>
              </a:srgb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endParaRPr lang="en-US" sz="1400">
                <a:gradFill>
                  <a:gsLst>
                    <a:gs pos="51579">
                      <a:srgbClr val="FFFFFF"/>
                    </a:gs>
                    <a:gs pos="82000">
                      <a:srgbClr val="FFFFFF"/>
                    </a:gs>
                  </a:gsLst>
                  <a:lin ang="18900000" scaled="0"/>
                </a:gradFill>
              </a:endParaRPr>
            </a:p>
          </p:txBody>
        </p:sp>
        <p:sp>
          <p:nvSpPr>
            <p:cNvPr id="84" name="Transform">
              <a:extLst>
                <a:ext uri="{FF2B5EF4-FFF2-40B4-BE49-F238E27FC236}">
                  <a16:creationId xmlns:a16="http://schemas.microsoft.com/office/drawing/2014/main" id="{3D623207-6465-A2BF-9CEF-DBB5EFB1C9AB}"/>
                </a:ext>
              </a:extLst>
            </p:cNvPr>
            <p:cNvSpPr txBox="1">
              <a:spLocks/>
            </p:cNvSpPr>
            <p:nvPr/>
          </p:nvSpPr>
          <p:spPr>
            <a:xfrm>
              <a:off x="8700245" y="1923664"/>
              <a:ext cx="1133323" cy="193899"/>
            </a:xfrm>
            <a:prstGeom prst="rect">
              <a:avLst/>
            </a:prstGeom>
            <a:noFill/>
            <a:ln w="25400" cap="rnd">
              <a:noFill/>
            </a:ln>
            <a:effectLst/>
          </p:spPr>
          <p:txBody>
            <a:bodyPr wrap="none" lIns="0" tIns="0" rIns="0" bIns="0" rtlCol="0" anchor="ctr" anchorCtr="0">
              <a:sp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r>
                <a:rPr lang="en-US" sz="1400">
                  <a:gradFill>
                    <a:gsLst>
                      <a:gs pos="51579">
                        <a:srgbClr val="FFFFFF"/>
                      </a:gs>
                      <a:gs pos="82000">
                        <a:srgbClr val="FFFFFF"/>
                      </a:gs>
                    </a:gsLst>
                    <a:lin ang="18900000" scaled="0"/>
                  </a:gradFill>
                </a:rPr>
                <a:t>Dynamics 365</a:t>
              </a:r>
            </a:p>
          </p:txBody>
        </p:sp>
        <p:pic>
          <p:nvPicPr>
            <p:cNvPr id="85" name="Picture 84">
              <a:extLst>
                <a:ext uri="{FF2B5EF4-FFF2-40B4-BE49-F238E27FC236}">
                  <a16:creationId xmlns:a16="http://schemas.microsoft.com/office/drawing/2014/main" id="{12ABEA79-9239-41E4-291B-989C33787E4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287203" y="2310097"/>
              <a:ext cx="262129" cy="262129"/>
            </a:xfrm>
            <a:prstGeom prst="rect">
              <a:avLst/>
            </a:prstGeom>
          </p:spPr>
        </p:pic>
        <p:pic>
          <p:nvPicPr>
            <p:cNvPr id="86" name="Picture 85">
              <a:extLst>
                <a:ext uri="{FF2B5EF4-FFF2-40B4-BE49-F238E27FC236}">
                  <a16:creationId xmlns:a16="http://schemas.microsoft.com/office/drawing/2014/main" id="{5EB87948-2210-7BB5-8B2A-21A4CE9013D5}"/>
                </a:ext>
              </a:extLst>
            </p:cNvPr>
            <p:cNvPicPr>
              <a:picLocks noChangeAspect="1"/>
            </p:cNvPicPr>
            <p:nvPr/>
          </p:nvPicPr>
          <p:blipFill>
            <a:blip r:embed="rId3"/>
            <a:stretch>
              <a:fillRect/>
            </a:stretch>
          </p:blipFill>
          <p:spPr>
            <a:xfrm>
              <a:off x="8878541" y="2276517"/>
              <a:ext cx="262129" cy="331935"/>
            </a:xfrm>
            <a:prstGeom prst="rect">
              <a:avLst/>
            </a:prstGeom>
          </p:spPr>
        </p:pic>
      </p:grpSp>
      <p:grpSp>
        <p:nvGrpSpPr>
          <p:cNvPr id="87" name="Group 86">
            <a:extLst>
              <a:ext uri="{FF2B5EF4-FFF2-40B4-BE49-F238E27FC236}">
                <a16:creationId xmlns:a16="http://schemas.microsoft.com/office/drawing/2014/main" id="{951F481A-23B9-FE52-4C75-05466057BE66}"/>
              </a:ext>
              <a:ext uri="{C183D7F6-B498-43B3-948B-1728B52AA6E4}">
                <adec:decorative xmlns:adec="http://schemas.microsoft.com/office/drawing/2017/decorative" val="1"/>
              </a:ext>
            </a:extLst>
          </p:cNvPr>
          <p:cNvGrpSpPr/>
          <p:nvPr/>
        </p:nvGrpSpPr>
        <p:grpSpPr>
          <a:xfrm>
            <a:off x="1312299" y="1056641"/>
            <a:ext cx="4125347" cy="1079719"/>
            <a:chOff x="6153649" y="658316"/>
            <a:chExt cx="4126422" cy="1080000"/>
          </a:xfrm>
        </p:grpSpPr>
        <p:sp>
          <p:nvSpPr>
            <p:cNvPr id="88" name="!!industry">
              <a:extLst>
                <a:ext uri="{FF2B5EF4-FFF2-40B4-BE49-F238E27FC236}">
                  <a16:creationId xmlns:a16="http://schemas.microsoft.com/office/drawing/2014/main" id="{B9451F98-8B52-31D6-B707-521DCDB4887F}"/>
                </a:ext>
              </a:extLst>
            </p:cNvPr>
            <p:cNvSpPr txBox="1">
              <a:spLocks/>
            </p:cNvSpPr>
            <p:nvPr/>
          </p:nvSpPr>
          <p:spPr>
            <a:xfrm>
              <a:off x="6153649" y="658316"/>
              <a:ext cx="4126422" cy="1080000"/>
            </a:xfrm>
            <a:prstGeom prst="rect">
              <a:avLst/>
            </a:prstGeom>
            <a:solidFill>
              <a:srgbClr val="000000">
                <a:lumMod val="75000"/>
                <a:lumOff val="25000"/>
              </a:srgbClr>
            </a:solidFill>
            <a:ln w="12700" cap="rnd">
              <a:noFill/>
            </a:ln>
            <a:effectLst/>
          </p:spPr>
          <p:txBody>
            <a:bodyPr wrap="square" lIns="143963" tIns="179953" rIns="143963" bIns="0" rtlCol="0" anchor="t" anchorCtr="0">
              <a:noAutofit/>
            </a:bodyPr>
            <a:lstStyle>
              <a:defPPr>
                <a:defRPr lang="en-US"/>
              </a:defPPr>
              <a:lvl1pPr marR="0" lvl="0" indent="0" algn="ctr" defTabSz="1828204" fontAlgn="base">
                <a:lnSpc>
                  <a:spcPct val="100000"/>
                </a:lnSpc>
                <a:spcBef>
                  <a:spcPts val="0"/>
                </a:spcBef>
                <a:spcAft>
                  <a:spcPts val="600"/>
                </a:spcAft>
                <a:buClrTx/>
                <a:buSzPct val="90000"/>
                <a:buFontTx/>
                <a:buNone/>
                <a:tabLst/>
                <a:defRPr kumimoji="0" sz="1400" b="0" i="0" u="none" strike="noStrike" kern="0" cap="none" spc="0" normalizeH="0" baseline="0">
                  <a:ln>
                    <a:noFill/>
                  </a:ln>
                  <a:gradFill>
                    <a:gsLst>
                      <a:gs pos="51579">
                        <a:srgbClr val="FFFFFF"/>
                      </a:gs>
                      <a:gs pos="82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1827656">
                <a:defRPr/>
              </a:pPr>
              <a:endParaRPr lang="en-US" dirty="0"/>
            </a:p>
          </p:txBody>
        </p:sp>
        <p:sp>
          <p:nvSpPr>
            <p:cNvPr id="90" name="!!industry">
              <a:extLst>
                <a:ext uri="{FF2B5EF4-FFF2-40B4-BE49-F238E27FC236}">
                  <a16:creationId xmlns:a16="http://schemas.microsoft.com/office/drawing/2014/main" id="{EF50D586-C5FB-9F3B-CB02-05CE61A36090}"/>
                </a:ext>
              </a:extLst>
            </p:cNvPr>
            <p:cNvSpPr txBox="1">
              <a:spLocks/>
            </p:cNvSpPr>
            <p:nvPr/>
          </p:nvSpPr>
          <p:spPr>
            <a:xfrm>
              <a:off x="7393508" y="777263"/>
              <a:ext cx="1560128" cy="215500"/>
            </a:xfrm>
            <a:prstGeom prst="rect">
              <a:avLst/>
            </a:prstGeom>
            <a:noFill/>
            <a:ln w="12700" cap="rnd">
              <a:noFill/>
            </a:ln>
            <a:effectLst/>
          </p:spPr>
          <p:txBody>
            <a:bodyPr wrap="none" lIns="0" tIns="0" rIns="0" bIns="0" rtlCol="0" anchor="t" anchorCtr="0">
              <a:spAutoFit/>
            </a:bodyPr>
            <a:lstStyle>
              <a:defPPr>
                <a:defRPr lang="en-US"/>
              </a:defPPr>
              <a:lvl1pPr marR="0" lvl="0" indent="0" algn="ctr" defTabSz="914102" fontAlgn="base">
                <a:lnSpc>
                  <a:spcPct val="90000"/>
                </a:lnSpc>
                <a:spcBef>
                  <a:spcPts val="2239"/>
                </a:spcBef>
                <a:spcAft>
                  <a:spcPct val="0"/>
                </a:spcAft>
                <a:buClrTx/>
                <a:buSzPct val="90000"/>
                <a:buFontTx/>
                <a:buNone/>
                <a:tabLst/>
                <a:defRPr kumimoji="0" sz="1400" b="0" i="0" u="none" strike="noStrike" kern="0" cap="none" spc="0" normalizeH="0" baseline="0">
                  <a:ln>
                    <a:noFill/>
                  </a:ln>
                  <a:gradFill>
                    <a:gsLst>
                      <a:gs pos="51579">
                        <a:srgbClr val="FFFFFF"/>
                      </a:gs>
                      <a:gs pos="82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1827656">
                <a:lnSpc>
                  <a:spcPct val="100000"/>
                </a:lnSpc>
                <a:spcBef>
                  <a:spcPts val="0"/>
                </a:spcBef>
                <a:spcAft>
                  <a:spcPts val="600"/>
                </a:spcAft>
                <a:defRPr/>
              </a:pPr>
              <a:r>
                <a:rPr lang="en-US" dirty="0"/>
                <a:t>Risk Pulse Platform</a:t>
              </a:r>
              <a:endParaRPr lang="en-US" sz="1100" dirty="0"/>
            </a:p>
          </p:txBody>
        </p:sp>
      </p:grpSp>
      <p:grpSp>
        <p:nvGrpSpPr>
          <p:cNvPr id="99" name="Group 98">
            <a:extLst>
              <a:ext uri="{FF2B5EF4-FFF2-40B4-BE49-F238E27FC236}">
                <a16:creationId xmlns:a16="http://schemas.microsoft.com/office/drawing/2014/main" id="{F80E369F-B074-6CCE-8815-60A70FFD21D5}"/>
              </a:ext>
              <a:ext uri="{C183D7F6-B498-43B3-948B-1728B52AA6E4}">
                <adec:decorative xmlns:adec="http://schemas.microsoft.com/office/drawing/2017/decorative" val="1"/>
              </a:ext>
            </a:extLst>
          </p:cNvPr>
          <p:cNvGrpSpPr/>
          <p:nvPr/>
        </p:nvGrpSpPr>
        <p:grpSpPr>
          <a:xfrm>
            <a:off x="1312299" y="3282465"/>
            <a:ext cx="2040172" cy="1079719"/>
            <a:chOff x="6153649" y="2884720"/>
            <a:chExt cx="2040703" cy="1080000"/>
          </a:xfrm>
        </p:grpSpPr>
        <p:sp>
          <p:nvSpPr>
            <p:cNvPr id="100" name="!!3">
              <a:extLst>
                <a:ext uri="{FF2B5EF4-FFF2-40B4-BE49-F238E27FC236}">
                  <a16:creationId xmlns:a16="http://schemas.microsoft.com/office/drawing/2014/main" id="{18CCED1B-A27C-8B96-7686-D0D55A496E3D}"/>
                </a:ext>
              </a:extLst>
            </p:cNvPr>
            <p:cNvSpPr txBox="1">
              <a:spLocks/>
            </p:cNvSpPr>
            <p:nvPr/>
          </p:nvSpPr>
          <p:spPr>
            <a:xfrm>
              <a:off x="6153649" y="2884720"/>
              <a:ext cx="2040703" cy="1080000"/>
            </a:xfrm>
            <a:prstGeom prst="rect">
              <a:avLst/>
            </a:prstGeom>
            <a:solidFill>
              <a:srgbClr val="000000">
                <a:lumMod val="75000"/>
                <a:lumOff val="25000"/>
              </a:srgbClr>
            </a:solidFill>
            <a:ln w="25400" cap="rnd">
              <a:noFill/>
            </a:ln>
            <a:effectLst/>
          </p:spPr>
          <p:txBody>
            <a:bodyPr wrap="square" lIns="274249" tIns="0" rIns="274249"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endParaRPr lang="en-US" sz="1400">
                <a:gradFill>
                  <a:gsLst>
                    <a:gs pos="51579">
                      <a:srgbClr val="FFFFFF"/>
                    </a:gs>
                    <a:gs pos="82000">
                      <a:srgbClr val="FFFFFF"/>
                    </a:gs>
                  </a:gsLst>
                  <a:lin ang="18900000" scaled="0"/>
                </a:gradFill>
              </a:endParaRPr>
            </a:p>
          </p:txBody>
        </p:sp>
        <p:sp>
          <p:nvSpPr>
            <p:cNvPr id="101" name="Transform">
              <a:extLst>
                <a:ext uri="{FF2B5EF4-FFF2-40B4-BE49-F238E27FC236}">
                  <a16:creationId xmlns:a16="http://schemas.microsoft.com/office/drawing/2014/main" id="{8E7A19C6-2D30-62F2-49C6-00B857964DBA}"/>
                </a:ext>
              </a:extLst>
            </p:cNvPr>
            <p:cNvSpPr txBox="1">
              <a:spLocks/>
            </p:cNvSpPr>
            <p:nvPr/>
          </p:nvSpPr>
          <p:spPr>
            <a:xfrm>
              <a:off x="6487913" y="3040893"/>
              <a:ext cx="1372171" cy="193899"/>
            </a:xfrm>
            <a:prstGeom prst="rect">
              <a:avLst/>
            </a:prstGeom>
            <a:noFill/>
            <a:ln w="25400" cap="rnd">
              <a:noFill/>
            </a:ln>
            <a:effectLst/>
          </p:spPr>
          <p:txBody>
            <a:bodyPr wrap="none" lIns="0" tIns="0" rIns="0" bIns="0" rtlCol="0" anchor="ctr" anchorCtr="0">
              <a:sp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r>
                <a:rPr lang="en-US" sz="1400">
                  <a:gradFill>
                    <a:gsLst>
                      <a:gs pos="51579">
                        <a:srgbClr val="FFFFFF"/>
                      </a:gs>
                      <a:gs pos="82000">
                        <a:srgbClr val="FFFFFF"/>
                      </a:gs>
                    </a:gsLst>
                    <a:lin ang="18900000" scaled="0"/>
                  </a:gradFill>
                </a:rPr>
                <a:t>Developer Tools </a:t>
              </a:r>
            </a:p>
          </p:txBody>
        </p:sp>
        <p:pic>
          <p:nvPicPr>
            <p:cNvPr id="102" name="Picture 101" descr="Icon&#10;&#10;Description automatically generated">
              <a:extLst>
                <a:ext uri="{FF2B5EF4-FFF2-40B4-BE49-F238E27FC236}">
                  <a16:creationId xmlns:a16="http://schemas.microsoft.com/office/drawing/2014/main" id="{036EAF97-5B00-CC00-2369-F602BBC04B2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785467" y="3412804"/>
              <a:ext cx="297204" cy="290058"/>
            </a:xfrm>
            <a:prstGeom prst="rect">
              <a:avLst/>
            </a:prstGeom>
          </p:spPr>
        </p:pic>
        <p:pic>
          <p:nvPicPr>
            <p:cNvPr id="103" name="Picture 4" descr="See the source image">
              <a:extLst>
                <a:ext uri="{FF2B5EF4-FFF2-40B4-BE49-F238E27FC236}">
                  <a16:creationId xmlns:a16="http://schemas.microsoft.com/office/drawing/2014/main" id="{383C1AAE-1D51-C577-7205-A6D91AC25EE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00348" y="3427447"/>
              <a:ext cx="289704" cy="289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FFD15B71-AF99-2103-93E6-665BDEDD13A6}"/>
              </a:ext>
              <a:ext uri="{C183D7F6-B498-43B3-948B-1728B52AA6E4}">
                <adec:decorative xmlns:adec="http://schemas.microsoft.com/office/drawing/2017/decorative" val="1"/>
              </a:ext>
            </a:extLst>
          </p:cNvPr>
          <p:cNvGrpSpPr/>
          <p:nvPr/>
        </p:nvGrpSpPr>
        <p:grpSpPr>
          <a:xfrm>
            <a:off x="1312299" y="4395378"/>
            <a:ext cx="4125347" cy="1079719"/>
            <a:chOff x="6153649" y="3997923"/>
            <a:chExt cx="4126422" cy="1080000"/>
          </a:xfrm>
        </p:grpSpPr>
        <p:sp>
          <p:nvSpPr>
            <p:cNvPr id="105" name="!!5">
              <a:extLst>
                <a:ext uri="{FF2B5EF4-FFF2-40B4-BE49-F238E27FC236}">
                  <a16:creationId xmlns:a16="http://schemas.microsoft.com/office/drawing/2014/main" id="{A6D3152C-11B2-27DD-C38F-0234E7749AC9}"/>
                </a:ext>
              </a:extLst>
            </p:cNvPr>
            <p:cNvSpPr/>
            <p:nvPr/>
          </p:nvSpPr>
          <p:spPr bwMode="auto">
            <a:xfrm>
              <a:off x="6153649" y="3997923"/>
              <a:ext cx="4126422" cy="1080000"/>
            </a:xfrm>
            <a:prstGeom prst="rect">
              <a:avLst/>
            </a:prstGeom>
            <a:solidFill>
              <a:srgbClr val="000000">
                <a:lumMod val="75000"/>
                <a:lumOff val="25000"/>
              </a:srgbClr>
            </a:solidFill>
            <a:ln w="25400" cap="rnd">
              <a:noFill/>
            </a:ln>
            <a:effectLst/>
          </p:spPr>
          <p:txBody>
            <a:bodyPr wrap="square" lIns="274249" tIns="0" rIns="274249" bIns="0" rtlCol="0" anchor="ctr" anchorCtr="0">
              <a:noAutofit/>
            </a:bodyPr>
            <a:lstStyle/>
            <a:p>
              <a:pPr algn="ctr" defTabSz="913828" fontAlgn="base">
                <a:lnSpc>
                  <a:spcPct val="90000"/>
                </a:lnSpc>
                <a:spcBef>
                  <a:spcPts val="2238"/>
                </a:spcBef>
                <a:spcAft>
                  <a:spcPct val="0"/>
                </a:spcAft>
                <a:buSzPct val="90000"/>
                <a:defRPr/>
              </a:pPr>
              <a:endParaRPr lang="en-US" sz="1400" kern="0">
                <a:gradFill>
                  <a:gsLst>
                    <a:gs pos="51579">
                      <a:srgbClr val="FFFFFF"/>
                    </a:gs>
                    <a:gs pos="82000">
                      <a:srgbClr val="FFFFFF"/>
                    </a:gs>
                  </a:gsLst>
                  <a:lin ang="18900000" scaled="0"/>
                </a:gradFill>
                <a:latin typeface="Segoe UI Semibold"/>
                <a:cs typeface="Segoe UI" panose="020B0502040204020203" pitchFamily="34" charset="0"/>
              </a:endParaRPr>
            </a:p>
          </p:txBody>
        </p:sp>
        <p:sp>
          <p:nvSpPr>
            <p:cNvPr id="106" name="Rectangle 105">
              <a:extLst>
                <a:ext uri="{FF2B5EF4-FFF2-40B4-BE49-F238E27FC236}">
                  <a16:creationId xmlns:a16="http://schemas.microsoft.com/office/drawing/2014/main" id="{4F54F6B5-9970-1B15-816A-374B6C550D65}"/>
                </a:ext>
              </a:extLst>
            </p:cNvPr>
            <p:cNvSpPr/>
            <p:nvPr/>
          </p:nvSpPr>
          <p:spPr bwMode="auto">
            <a:xfrm>
              <a:off x="7566043" y="4159766"/>
              <a:ext cx="1301638" cy="193899"/>
            </a:xfrm>
            <a:prstGeom prst="rect">
              <a:avLst/>
            </a:prstGeom>
            <a:noFill/>
            <a:ln w="25400" cap="rnd">
              <a:noFill/>
            </a:ln>
            <a:effectLst/>
          </p:spPr>
          <p:txBody>
            <a:bodyPr wrap="none" lIns="0" tIns="0" rIns="0" bIns="0" rtlCol="0" anchor="ctr" anchorCtr="0">
              <a:spAutoFit/>
            </a:bodyPr>
            <a:lstStyle/>
            <a:p>
              <a:pPr algn="ctr" defTabSz="913828" fontAlgn="base">
                <a:lnSpc>
                  <a:spcPct val="90000"/>
                </a:lnSpc>
                <a:spcBef>
                  <a:spcPts val="2238"/>
                </a:spcBef>
                <a:spcAft>
                  <a:spcPct val="0"/>
                </a:spcAft>
                <a:buSzPct val="90000"/>
                <a:defRPr/>
              </a:pPr>
              <a:r>
                <a:rPr lang="en-US" sz="1400" kern="0">
                  <a:gradFill>
                    <a:gsLst>
                      <a:gs pos="51579">
                        <a:srgbClr val="FFFFFF"/>
                      </a:gs>
                      <a:gs pos="82000">
                        <a:srgbClr val="FFFFFF"/>
                      </a:gs>
                    </a:gsLst>
                    <a:lin ang="18900000" scaled="0"/>
                  </a:gradFill>
                  <a:latin typeface="Segoe UI Semibold"/>
                  <a:cs typeface="Segoe UI" panose="020B0502040204020203" pitchFamily="34" charset="0"/>
                </a:rPr>
                <a:t>Microsoft Azure</a:t>
              </a:r>
            </a:p>
          </p:txBody>
        </p:sp>
        <p:grpSp>
          <p:nvGrpSpPr>
            <p:cNvPr id="107" name="Group 106">
              <a:extLst>
                <a:ext uri="{FF2B5EF4-FFF2-40B4-BE49-F238E27FC236}">
                  <a16:creationId xmlns:a16="http://schemas.microsoft.com/office/drawing/2014/main" id="{75921E14-571E-16EE-CCA1-5FDF3517696A}"/>
                </a:ext>
              </a:extLst>
            </p:cNvPr>
            <p:cNvGrpSpPr/>
            <p:nvPr/>
          </p:nvGrpSpPr>
          <p:grpSpPr>
            <a:xfrm>
              <a:off x="6630439" y="4491603"/>
              <a:ext cx="3074330" cy="345552"/>
              <a:chOff x="6426632" y="4538317"/>
              <a:chExt cx="3481939" cy="391368"/>
            </a:xfrm>
          </p:grpSpPr>
          <p:pic>
            <p:nvPicPr>
              <p:cNvPr id="108" name="Graphic 107">
                <a:extLst>
                  <a:ext uri="{FF2B5EF4-FFF2-40B4-BE49-F238E27FC236}">
                    <a16:creationId xmlns:a16="http://schemas.microsoft.com/office/drawing/2014/main" id="{2E0B48FC-04C5-4CC9-6225-5A1094DE000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26632" y="4538317"/>
                <a:ext cx="391368" cy="391368"/>
              </a:xfrm>
              <a:prstGeom prst="rect">
                <a:avLst/>
              </a:prstGeom>
            </p:spPr>
          </p:pic>
          <p:pic>
            <p:nvPicPr>
              <p:cNvPr id="109" name="Graphic 108">
                <a:extLst>
                  <a:ext uri="{FF2B5EF4-FFF2-40B4-BE49-F238E27FC236}">
                    <a16:creationId xmlns:a16="http://schemas.microsoft.com/office/drawing/2014/main" id="{93BB8169-1334-029A-FB8C-E2ED4820F9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7776" y="4547847"/>
                <a:ext cx="357320" cy="372308"/>
              </a:xfrm>
              <a:prstGeom prst="rect">
                <a:avLst/>
              </a:prstGeom>
              <a:effectLst/>
            </p:spPr>
          </p:pic>
          <p:pic>
            <p:nvPicPr>
              <p:cNvPr id="110" name="Graphic 109">
                <a:extLst>
                  <a:ext uri="{FF2B5EF4-FFF2-40B4-BE49-F238E27FC236}">
                    <a16:creationId xmlns:a16="http://schemas.microsoft.com/office/drawing/2014/main" id="{9A1BC72B-1EE5-D05A-53A9-0CB4421A96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4872" y="4554505"/>
                <a:ext cx="358990" cy="358990"/>
              </a:xfrm>
              <a:prstGeom prst="rect">
                <a:avLst/>
              </a:prstGeom>
            </p:spPr>
          </p:pic>
          <p:pic>
            <p:nvPicPr>
              <p:cNvPr id="111" name="Graphic 110">
                <a:extLst>
                  <a:ext uri="{FF2B5EF4-FFF2-40B4-BE49-F238E27FC236}">
                    <a16:creationId xmlns:a16="http://schemas.microsoft.com/office/drawing/2014/main" id="{D4FB7A8E-AAC0-4F98-6ACE-FED17E58A4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3784" y="4547032"/>
                <a:ext cx="373938" cy="373936"/>
              </a:xfrm>
              <a:prstGeom prst="rect">
                <a:avLst/>
              </a:prstGeom>
            </p:spPr>
          </p:pic>
          <p:pic>
            <p:nvPicPr>
              <p:cNvPr id="112" name="Picture 111" descr="A picture containing clock, drawing&#10;&#10;Description automatically generated">
                <a:extLst>
                  <a:ext uri="{FF2B5EF4-FFF2-40B4-BE49-F238E27FC236}">
                    <a16:creationId xmlns:a16="http://schemas.microsoft.com/office/drawing/2014/main" id="{D65D9CC8-FC52-5629-C95D-91AEC2AF0329}"/>
                  </a:ext>
                </a:extLst>
              </p:cNvPr>
              <p:cNvPicPr>
                <a:picLocks noChangeAspect="1"/>
              </p:cNvPicPr>
              <p:nvPr/>
            </p:nvPicPr>
            <p:blipFill rotWithShape="1">
              <a:blip r:embed="rId15"/>
              <a:srcRect r="61158"/>
              <a:stretch/>
            </p:blipFill>
            <p:spPr>
              <a:xfrm>
                <a:off x="8313638" y="4596185"/>
                <a:ext cx="370370" cy="275632"/>
              </a:xfrm>
              <a:prstGeom prst="rect">
                <a:avLst/>
              </a:prstGeom>
            </p:spPr>
          </p:pic>
          <p:pic>
            <p:nvPicPr>
              <p:cNvPr id="113" name="Graphic 112">
                <a:extLst>
                  <a:ext uri="{FF2B5EF4-FFF2-40B4-BE49-F238E27FC236}">
                    <a16:creationId xmlns:a16="http://schemas.microsoft.com/office/drawing/2014/main" id="{E8E64619-2D81-13D9-331F-0ED546C9E67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9577497" y="4568463"/>
                <a:ext cx="331074" cy="331074"/>
              </a:xfrm>
              <a:prstGeom prst="rect">
                <a:avLst/>
              </a:prstGeom>
            </p:spPr>
          </p:pic>
        </p:grpSp>
      </p:grpSp>
      <p:sp>
        <p:nvSpPr>
          <p:cNvPr id="114" name="Rectangle 1243">
            <a:extLst>
              <a:ext uri="{FF2B5EF4-FFF2-40B4-BE49-F238E27FC236}">
                <a16:creationId xmlns:a16="http://schemas.microsoft.com/office/drawing/2014/main" id="{23EFC76D-878A-4078-559B-286E5F4830F8}"/>
              </a:ext>
            </a:extLst>
          </p:cNvPr>
          <p:cNvSpPr/>
          <p:nvPr/>
        </p:nvSpPr>
        <p:spPr bwMode="auto">
          <a:xfrm>
            <a:off x="3626172" y="4140484"/>
            <a:ext cx="192310"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BI</a:t>
            </a:r>
          </a:p>
        </p:txBody>
      </p:sp>
      <p:sp>
        <p:nvSpPr>
          <p:cNvPr id="115" name="Rectangle 1243">
            <a:extLst>
              <a:ext uri="{FF2B5EF4-FFF2-40B4-BE49-F238E27FC236}">
                <a16:creationId xmlns:a16="http://schemas.microsoft.com/office/drawing/2014/main" id="{6AA2ACED-9845-5388-FC92-7EF327697303}"/>
              </a:ext>
            </a:extLst>
          </p:cNvPr>
          <p:cNvSpPr/>
          <p:nvPr/>
        </p:nvSpPr>
        <p:spPr bwMode="auto">
          <a:xfrm>
            <a:off x="4040287" y="4140484"/>
            <a:ext cx="192310"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Apps</a:t>
            </a:r>
          </a:p>
        </p:txBody>
      </p:sp>
      <p:sp>
        <p:nvSpPr>
          <p:cNvPr id="116" name="Rectangle 1243">
            <a:extLst>
              <a:ext uri="{FF2B5EF4-FFF2-40B4-BE49-F238E27FC236}">
                <a16:creationId xmlns:a16="http://schemas.microsoft.com/office/drawing/2014/main" id="{34B4AB31-411E-75F1-9DF8-EB41755484AE}"/>
              </a:ext>
            </a:extLst>
          </p:cNvPr>
          <p:cNvSpPr/>
          <p:nvPr/>
        </p:nvSpPr>
        <p:spPr bwMode="auto">
          <a:xfrm>
            <a:off x="4431289" y="4140484"/>
            <a:ext cx="280452"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Automate</a:t>
            </a:r>
          </a:p>
        </p:txBody>
      </p:sp>
      <p:sp>
        <p:nvSpPr>
          <p:cNvPr id="117" name="Rectangle 1243">
            <a:extLst>
              <a:ext uri="{FF2B5EF4-FFF2-40B4-BE49-F238E27FC236}">
                <a16:creationId xmlns:a16="http://schemas.microsoft.com/office/drawing/2014/main" id="{2A522C33-BE92-5685-0816-1CCBF23F7CBB}"/>
              </a:ext>
            </a:extLst>
          </p:cNvPr>
          <p:cNvSpPr/>
          <p:nvPr/>
        </p:nvSpPr>
        <p:spPr bwMode="auto">
          <a:xfrm>
            <a:off x="4820236" y="4140484"/>
            <a:ext cx="376608"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Virtual Agent</a:t>
            </a:r>
          </a:p>
        </p:txBody>
      </p:sp>
      <p:sp>
        <p:nvSpPr>
          <p:cNvPr id="118" name="Rectangle 117">
            <a:extLst>
              <a:ext uri="{FF2B5EF4-FFF2-40B4-BE49-F238E27FC236}">
                <a16:creationId xmlns:a16="http://schemas.microsoft.com/office/drawing/2014/main" id="{E04C0033-7D11-5121-5AA7-E94F3BC6F2FE}"/>
              </a:ext>
              <a:ext uri="{C183D7F6-B498-43B3-948B-1728B52AA6E4}">
                <adec:decorative xmlns:adec="http://schemas.microsoft.com/office/drawing/2017/decorative" val="1"/>
              </a:ext>
            </a:extLst>
          </p:cNvPr>
          <p:cNvSpPr/>
          <p:nvPr/>
        </p:nvSpPr>
        <p:spPr bwMode="auto">
          <a:xfrm>
            <a:off x="3389832" y="4275235"/>
            <a:ext cx="2047673" cy="43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err="1">
              <a:solidFill>
                <a:srgbClr val="000000"/>
              </a:solidFill>
              <a:latin typeface="Segoe UI"/>
              <a:cs typeface="Segoe UI" pitchFamily="34" charset="0"/>
            </a:endParaRPr>
          </a:p>
        </p:txBody>
      </p:sp>
      <p:sp>
        <p:nvSpPr>
          <p:cNvPr id="119" name="Rectangle 1244">
            <a:extLst>
              <a:ext uri="{FF2B5EF4-FFF2-40B4-BE49-F238E27FC236}">
                <a16:creationId xmlns:a16="http://schemas.microsoft.com/office/drawing/2014/main" id="{4FB8DF5C-948F-A85D-883A-E0F5CAFD9274}"/>
              </a:ext>
            </a:extLst>
          </p:cNvPr>
          <p:cNvSpPr/>
          <p:nvPr/>
        </p:nvSpPr>
        <p:spPr bwMode="auto">
          <a:xfrm>
            <a:off x="4173041" y="4580933"/>
            <a:ext cx="459941" cy="76924"/>
          </a:xfrm>
          <a:prstGeom prst="rect">
            <a:avLst/>
          </a:prstGeom>
          <a:noFill/>
          <a:ln>
            <a:noFill/>
          </a:ln>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Data connectors</a:t>
            </a:r>
          </a:p>
        </p:txBody>
      </p:sp>
      <p:grpSp>
        <p:nvGrpSpPr>
          <p:cNvPr id="120" name="Graphic 29">
            <a:extLst>
              <a:ext uri="{FF2B5EF4-FFF2-40B4-BE49-F238E27FC236}">
                <a16:creationId xmlns:a16="http://schemas.microsoft.com/office/drawing/2014/main" id="{83846B99-1F6F-6BDB-A235-4D1B168C242F}"/>
              </a:ext>
              <a:ext uri="{C183D7F6-B498-43B3-948B-1728B52AA6E4}">
                <adec:decorative xmlns:adec="http://schemas.microsoft.com/office/drawing/2017/decorative" val="1"/>
              </a:ext>
            </a:extLst>
          </p:cNvPr>
          <p:cNvGrpSpPr/>
          <p:nvPr/>
        </p:nvGrpSpPr>
        <p:grpSpPr>
          <a:xfrm>
            <a:off x="4316327" y="4366086"/>
            <a:ext cx="170060" cy="157287"/>
            <a:chOff x="6799222" y="6002148"/>
            <a:chExt cx="672708" cy="622181"/>
          </a:xfrm>
          <a:noFill/>
        </p:grpSpPr>
        <p:sp>
          <p:nvSpPr>
            <p:cNvPr id="121" name="Graphic 29">
              <a:extLst>
                <a:ext uri="{FF2B5EF4-FFF2-40B4-BE49-F238E27FC236}">
                  <a16:creationId xmlns:a16="http://schemas.microsoft.com/office/drawing/2014/main" id="{975A5B35-6B21-49C1-640C-0CFAF9C892D1}"/>
                </a:ext>
              </a:extLst>
            </p:cNvPr>
            <p:cNvSpPr/>
            <p:nvPr/>
          </p:nvSpPr>
          <p:spPr>
            <a:xfrm rot="13500000">
              <a:off x="7394342" y="5973399"/>
              <a:ext cx="48839" cy="106337"/>
            </a:xfrm>
            <a:custGeom>
              <a:avLst/>
              <a:gdLst>
                <a:gd name="connsiteX0" fmla="*/ 37 w 48838"/>
                <a:gd name="connsiteY0" fmla="*/ 0 h 106338"/>
                <a:gd name="connsiteX1" fmla="*/ 48838 w 48838"/>
                <a:gd name="connsiteY1" fmla="*/ 0 h 106338"/>
                <a:gd name="connsiteX2" fmla="*/ 48838 w 48838"/>
                <a:gd name="connsiteY2" fmla="*/ 0 h 106338"/>
                <a:gd name="connsiteX3" fmla="*/ 48838 w 48838"/>
                <a:gd name="connsiteY3" fmla="*/ 97308 h 106338"/>
                <a:gd name="connsiteX4" fmla="*/ 39808 w 48838"/>
                <a:gd name="connsiteY4" fmla="*/ 106338 h 106338"/>
                <a:gd name="connsiteX5" fmla="*/ 9030 w 48838"/>
                <a:gd name="connsiteY5" fmla="*/ 106338 h 106338"/>
                <a:gd name="connsiteX6" fmla="*/ 0 w 48838"/>
                <a:gd name="connsiteY6" fmla="*/ 97308 h 106338"/>
                <a:gd name="connsiteX7" fmla="*/ 0 w 48838"/>
                <a:gd name="connsiteY7" fmla="*/ 0 h 106338"/>
                <a:gd name="connsiteX8" fmla="*/ 0 w 48838"/>
                <a:gd name="connsiteY8" fmla="*/ 0 h 10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38" h="106338">
                  <a:moveTo>
                    <a:pt x="37" y="0"/>
                  </a:moveTo>
                  <a:lnTo>
                    <a:pt x="48838" y="0"/>
                  </a:lnTo>
                  <a:lnTo>
                    <a:pt x="48838" y="0"/>
                  </a:lnTo>
                  <a:lnTo>
                    <a:pt x="48838" y="97308"/>
                  </a:lnTo>
                  <a:cubicBezTo>
                    <a:pt x="48838" y="102295"/>
                    <a:pt x="44795" y="106338"/>
                    <a:pt x="39808" y="106338"/>
                  </a:cubicBezTo>
                  <a:lnTo>
                    <a:pt x="9030" y="106338"/>
                  </a:lnTo>
                  <a:cubicBezTo>
                    <a:pt x="4043" y="106338"/>
                    <a:pt x="0" y="102295"/>
                    <a:pt x="0" y="97308"/>
                  </a:cubicBezTo>
                  <a:lnTo>
                    <a:pt x="0" y="0"/>
                  </a:lnTo>
                  <a:lnTo>
                    <a:pt x="0" y="0"/>
                  </a:ln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2" name="Graphic 29">
              <a:extLst>
                <a:ext uri="{FF2B5EF4-FFF2-40B4-BE49-F238E27FC236}">
                  <a16:creationId xmlns:a16="http://schemas.microsoft.com/office/drawing/2014/main" id="{D2779387-BB33-FDCC-0F69-C4E373F3335A}"/>
                </a:ext>
              </a:extLst>
            </p:cNvPr>
            <p:cNvSpPr/>
            <p:nvPr/>
          </p:nvSpPr>
          <p:spPr>
            <a:xfrm rot="2700000">
              <a:off x="6827254" y="6547349"/>
              <a:ext cx="48948" cy="105012"/>
            </a:xfrm>
            <a:custGeom>
              <a:avLst/>
              <a:gdLst>
                <a:gd name="connsiteX0" fmla="*/ 0 w 48948"/>
                <a:gd name="connsiteY0" fmla="*/ 0 h 105012"/>
                <a:gd name="connsiteX1" fmla="*/ 48949 w 48948"/>
                <a:gd name="connsiteY1" fmla="*/ 0 h 105012"/>
                <a:gd name="connsiteX2" fmla="*/ 48949 w 48948"/>
                <a:gd name="connsiteY2" fmla="*/ 0 h 105012"/>
                <a:gd name="connsiteX3" fmla="*/ 48949 w 48948"/>
                <a:gd name="connsiteY3" fmla="*/ 96055 h 105012"/>
                <a:gd name="connsiteX4" fmla="*/ 39992 w 48948"/>
                <a:gd name="connsiteY4" fmla="*/ 105011 h 105012"/>
                <a:gd name="connsiteX5" fmla="*/ 9104 w 48948"/>
                <a:gd name="connsiteY5" fmla="*/ 105011 h 105012"/>
                <a:gd name="connsiteX6" fmla="*/ 1 w 48948"/>
                <a:gd name="connsiteY6" fmla="*/ 96202 h 105012"/>
                <a:gd name="connsiteX7" fmla="*/ 0 w 48948"/>
                <a:gd name="connsiteY7" fmla="*/ 96055 h 105012"/>
                <a:gd name="connsiteX8" fmla="*/ 0 w 48948"/>
                <a:gd name="connsiteY8" fmla="*/ 0 h 105012"/>
                <a:gd name="connsiteX9" fmla="*/ 0 w 48948"/>
                <a:gd name="connsiteY9" fmla="*/ 0 h 1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8" h="105012">
                  <a:moveTo>
                    <a:pt x="0" y="0"/>
                  </a:moveTo>
                  <a:lnTo>
                    <a:pt x="48949" y="0"/>
                  </a:lnTo>
                  <a:lnTo>
                    <a:pt x="48949" y="0"/>
                  </a:lnTo>
                  <a:lnTo>
                    <a:pt x="48949" y="96055"/>
                  </a:lnTo>
                  <a:cubicBezTo>
                    <a:pt x="48949" y="101001"/>
                    <a:pt x="44939" y="105011"/>
                    <a:pt x="39992" y="105011"/>
                  </a:cubicBezTo>
                  <a:lnTo>
                    <a:pt x="9104" y="105011"/>
                  </a:lnTo>
                  <a:cubicBezTo>
                    <a:pt x="4158" y="105093"/>
                    <a:pt x="83" y="101149"/>
                    <a:pt x="1" y="96202"/>
                  </a:cubicBezTo>
                  <a:cubicBezTo>
                    <a:pt x="0" y="96154"/>
                    <a:pt x="0" y="96103"/>
                    <a:pt x="0" y="96055"/>
                  </a:cubicBezTo>
                  <a:lnTo>
                    <a:pt x="0" y="0"/>
                  </a:lnTo>
                  <a:lnTo>
                    <a:pt x="0" y="0"/>
                  </a:ln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3" name="Graphic 29">
              <a:extLst>
                <a:ext uri="{FF2B5EF4-FFF2-40B4-BE49-F238E27FC236}">
                  <a16:creationId xmlns:a16="http://schemas.microsoft.com/office/drawing/2014/main" id="{91D68248-D3F0-68BA-D4FE-44EEF4CE11E3}"/>
                </a:ext>
              </a:extLst>
            </p:cNvPr>
            <p:cNvSpPr/>
            <p:nvPr/>
          </p:nvSpPr>
          <p:spPr>
            <a:xfrm>
              <a:off x="6848161" y="6349278"/>
              <a:ext cx="251439" cy="251439"/>
            </a:xfrm>
            <a:custGeom>
              <a:avLst/>
              <a:gdLst>
                <a:gd name="connsiteX0" fmla="*/ 34008 w 251439"/>
                <a:gd name="connsiteY0" fmla="*/ 53224 h 251439"/>
                <a:gd name="connsiteX1" fmla="*/ 34008 w 251439"/>
                <a:gd name="connsiteY1" fmla="*/ 217432 h 251439"/>
                <a:gd name="connsiteX2" fmla="*/ 198215 w 251439"/>
                <a:gd name="connsiteY2" fmla="*/ 217432 h 251439"/>
                <a:gd name="connsiteX3" fmla="*/ 251440 w 251439"/>
                <a:gd name="connsiteY3" fmla="*/ 164170 h 251439"/>
                <a:gd name="connsiteX4" fmla="*/ 87270 w 251439"/>
                <a:gd name="connsiteY4" fmla="*/ 0 h 25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9" h="251439">
                  <a:moveTo>
                    <a:pt x="34008" y="53224"/>
                  </a:moveTo>
                  <a:cubicBezTo>
                    <a:pt x="-11336" y="98568"/>
                    <a:pt x="-11336" y="172088"/>
                    <a:pt x="34008" y="217432"/>
                  </a:cubicBezTo>
                  <a:cubicBezTo>
                    <a:pt x="79353" y="262776"/>
                    <a:pt x="152871" y="262776"/>
                    <a:pt x="198215" y="217432"/>
                  </a:cubicBezTo>
                  <a:lnTo>
                    <a:pt x="251440" y="164170"/>
                  </a:lnTo>
                  <a:lnTo>
                    <a:pt x="8727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4" name="Graphic 29">
              <a:extLst>
                <a:ext uri="{FF2B5EF4-FFF2-40B4-BE49-F238E27FC236}">
                  <a16:creationId xmlns:a16="http://schemas.microsoft.com/office/drawing/2014/main" id="{26AAFC05-D1F4-1FD4-680F-CB70A3D78455}"/>
                </a:ext>
              </a:extLst>
            </p:cNvPr>
            <p:cNvSpPr/>
            <p:nvPr/>
          </p:nvSpPr>
          <p:spPr>
            <a:xfrm rot="2700000">
              <a:off x="7025895" y="6276963"/>
              <a:ext cx="39476" cy="111682"/>
            </a:xfrm>
            <a:custGeom>
              <a:avLst/>
              <a:gdLst>
                <a:gd name="connsiteX0" fmla="*/ 17434 w 39476"/>
                <a:gd name="connsiteY0" fmla="*/ 37 h 111682"/>
                <a:gd name="connsiteX1" fmla="*/ 22005 w 39476"/>
                <a:gd name="connsiteY1" fmla="*/ 37 h 111682"/>
                <a:gd name="connsiteX2" fmla="*/ 39476 w 39476"/>
                <a:gd name="connsiteY2" fmla="*/ 17508 h 111682"/>
                <a:gd name="connsiteX3" fmla="*/ 39476 w 39476"/>
                <a:gd name="connsiteY3" fmla="*/ 111683 h 111682"/>
                <a:gd name="connsiteX4" fmla="*/ 39476 w 39476"/>
                <a:gd name="connsiteY4" fmla="*/ 111683 h 111682"/>
                <a:gd name="connsiteX5" fmla="*/ 0 w 39476"/>
                <a:gd name="connsiteY5" fmla="*/ 111683 h 111682"/>
                <a:gd name="connsiteX6" fmla="*/ 0 w 39476"/>
                <a:gd name="connsiteY6" fmla="*/ 111683 h 111682"/>
                <a:gd name="connsiteX7" fmla="*/ 0 w 39476"/>
                <a:gd name="connsiteY7" fmla="*/ 17471 h 111682"/>
                <a:gd name="connsiteX8" fmla="*/ 17471 w 39476"/>
                <a:gd name="connsiteY8" fmla="*/ 0 h 11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6" h="111682">
                  <a:moveTo>
                    <a:pt x="17434" y="37"/>
                  </a:moveTo>
                  <a:lnTo>
                    <a:pt x="22005" y="37"/>
                  </a:lnTo>
                  <a:cubicBezTo>
                    <a:pt x="31654" y="37"/>
                    <a:pt x="39476" y="7859"/>
                    <a:pt x="39476" y="17508"/>
                  </a:cubicBezTo>
                  <a:lnTo>
                    <a:pt x="39476" y="111683"/>
                  </a:lnTo>
                  <a:lnTo>
                    <a:pt x="39476" y="111683"/>
                  </a:lnTo>
                  <a:lnTo>
                    <a:pt x="0" y="111683"/>
                  </a:lnTo>
                  <a:lnTo>
                    <a:pt x="0" y="111683"/>
                  </a:lnTo>
                  <a:lnTo>
                    <a:pt x="0" y="17471"/>
                  </a:lnTo>
                  <a:cubicBezTo>
                    <a:pt x="0" y="7822"/>
                    <a:pt x="7822"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5" name="Graphic 29">
              <a:extLst>
                <a:ext uri="{FF2B5EF4-FFF2-40B4-BE49-F238E27FC236}">
                  <a16:creationId xmlns:a16="http://schemas.microsoft.com/office/drawing/2014/main" id="{E8188F15-4F6A-5F9C-F125-CAF4A15CEEE4}"/>
                </a:ext>
              </a:extLst>
            </p:cNvPr>
            <p:cNvSpPr/>
            <p:nvPr/>
          </p:nvSpPr>
          <p:spPr>
            <a:xfrm rot="2700000">
              <a:off x="7094893" y="6345978"/>
              <a:ext cx="39476" cy="111793"/>
            </a:xfrm>
            <a:custGeom>
              <a:avLst/>
              <a:gdLst>
                <a:gd name="connsiteX0" fmla="*/ 17434 w 39476"/>
                <a:gd name="connsiteY0" fmla="*/ 37 h 111793"/>
                <a:gd name="connsiteX1" fmla="*/ 22005 w 39476"/>
                <a:gd name="connsiteY1" fmla="*/ 37 h 111793"/>
                <a:gd name="connsiteX2" fmla="*/ 39476 w 39476"/>
                <a:gd name="connsiteY2" fmla="*/ 17508 h 111793"/>
                <a:gd name="connsiteX3" fmla="*/ 39476 w 39476"/>
                <a:gd name="connsiteY3" fmla="*/ 111794 h 111793"/>
                <a:gd name="connsiteX4" fmla="*/ 39476 w 39476"/>
                <a:gd name="connsiteY4" fmla="*/ 111794 h 111793"/>
                <a:gd name="connsiteX5" fmla="*/ 0 w 39476"/>
                <a:gd name="connsiteY5" fmla="*/ 111794 h 111793"/>
                <a:gd name="connsiteX6" fmla="*/ 0 w 39476"/>
                <a:gd name="connsiteY6" fmla="*/ 111794 h 111793"/>
                <a:gd name="connsiteX7" fmla="*/ 0 w 39476"/>
                <a:gd name="connsiteY7" fmla="*/ 17471 h 111793"/>
                <a:gd name="connsiteX8" fmla="*/ 17471 w 39476"/>
                <a:gd name="connsiteY8" fmla="*/ 0 h 11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6" h="111793">
                  <a:moveTo>
                    <a:pt x="17434" y="37"/>
                  </a:moveTo>
                  <a:lnTo>
                    <a:pt x="22005" y="37"/>
                  </a:lnTo>
                  <a:cubicBezTo>
                    <a:pt x="31654" y="37"/>
                    <a:pt x="39476" y="7859"/>
                    <a:pt x="39476" y="17508"/>
                  </a:cubicBezTo>
                  <a:lnTo>
                    <a:pt x="39476" y="111794"/>
                  </a:lnTo>
                  <a:lnTo>
                    <a:pt x="39476" y="111794"/>
                  </a:lnTo>
                  <a:lnTo>
                    <a:pt x="0" y="111794"/>
                  </a:lnTo>
                  <a:lnTo>
                    <a:pt x="0" y="111794"/>
                  </a:lnTo>
                  <a:lnTo>
                    <a:pt x="0" y="17471"/>
                  </a:lnTo>
                  <a:cubicBezTo>
                    <a:pt x="0" y="7822"/>
                    <a:pt x="7822"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6" name="Graphic 29">
              <a:extLst>
                <a:ext uri="{FF2B5EF4-FFF2-40B4-BE49-F238E27FC236}">
                  <a16:creationId xmlns:a16="http://schemas.microsoft.com/office/drawing/2014/main" id="{0B9C8B15-4D5F-F761-B76C-A1B772DCA0E1}"/>
                </a:ext>
              </a:extLst>
            </p:cNvPr>
            <p:cNvSpPr/>
            <p:nvPr/>
          </p:nvSpPr>
          <p:spPr>
            <a:xfrm rot="2700000">
              <a:off x="6893301" y="6389856"/>
              <a:ext cx="276995" cy="51528"/>
            </a:xfrm>
            <a:custGeom>
              <a:avLst/>
              <a:gdLst>
                <a:gd name="connsiteX0" fmla="*/ 268260 w 276995"/>
                <a:gd name="connsiteY0" fmla="*/ 0 h 51528"/>
                <a:gd name="connsiteX1" fmla="*/ 276996 w 276995"/>
                <a:gd name="connsiteY1" fmla="*/ 0 h 51528"/>
                <a:gd name="connsiteX2" fmla="*/ 276996 w 276995"/>
                <a:gd name="connsiteY2" fmla="*/ 51529 h 51528"/>
                <a:gd name="connsiteX3" fmla="*/ 268260 w 276995"/>
                <a:gd name="connsiteY3" fmla="*/ 51529 h 51528"/>
                <a:gd name="connsiteX4" fmla="*/ 8736 w 276995"/>
                <a:gd name="connsiteY4" fmla="*/ 51529 h 51528"/>
                <a:gd name="connsiteX5" fmla="*/ 0 w 276995"/>
                <a:gd name="connsiteY5" fmla="*/ 51529 h 51528"/>
                <a:gd name="connsiteX6" fmla="*/ 0 w 276995"/>
                <a:gd name="connsiteY6" fmla="*/ 0 h 51528"/>
                <a:gd name="connsiteX7" fmla="*/ 8736 w 276995"/>
                <a:gd name="connsiteY7" fmla="*/ 0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995" h="51528">
                  <a:moveTo>
                    <a:pt x="268260" y="0"/>
                  </a:moveTo>
                  <a:cubicBezTo>
                    <a:pt x="273085" y="0"/>
                    <a:pt x="276996" y="0"/>
                    <a:pt x="276996" y="0"/>
                  </a:cubicBezTo>
                  <a:lnTo>
                    <a:pt x="276996" y="51529"/>
                  </a:lnTo>
                  <a:cubicBezTo>
                    <a:pt x="276996" y="51529"/>
                    <a:pt x="273085" y="51529"/>
                    <a:pt x="268260" y="51529"/>
                  </a:cubicBezTo>
                  <a:lnTo>
                    <a:pt x="8736" y="51529"/>
                  </a:lnTo>
                  <a:cubicBezTo>
                    <a:pt x="3911" y="51529"/>
                    <a:pt x="0" y="51529"/>
                    <a:pt x="0" y="51529"/>
                  </a:cubicBezTo>
                  <a:lnTo>
                    <a:pt x="0" y="0"/>
                  </a:lnTo>
                  <a:cubicBezTo>
                    <a:pt x="0" y="0"/>
                    <a:pt x="3911" y="0"/>
                    <a:pt x="87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7" name="Graphic 29">
              <a:extLst>
                <a:ext uri="{FF2B5EF4-FFF2-40B4-BE49-F238E27FC236}">
                  <a16:creationId xmlns:a16="http://schemas.microsoft.com/office/drawing/2014/main" id="{82EDFD1F-A2FC-C697-5272-EE10A16CE252}"/>
                </a:ext>
              </a:extLst>
            </p:cNvPr>
            <p:cNvSpPr/>
            <p:nvPr/>
          </p:nvSpPr>
          <p:spPr>
            <a:xfrm>
              <a:off x="7171284" y="6025417"/>
              <a:ext cx="251437" cy="251439"/>
            </a:xfrm>
            <a:custGeom>
              <a:avLst/>
              <a:gdLst>
                <a:gd name="connsiteX0" fmla="*/ 217432 w 251439"/>
                <a:gd name="connsiteY0" fmla="*/ 198215 h 251439"/>
                <a:gd name="connsiteX1" fmla="*/ 217432 w 251439"/>
                <a:gd name="connsiteY1" fmla="*/ 34008 h 251439"/>
                <a:gd name="connsiteX2" fmla="*/ 53224 w 251439"/>
                <a:gd name="connsiteY2" fmla="*/ 34008 h 251439"/>
                <a:gd name="connsiteX3" fmla="*/ 0 w 251439"/>
                <a:gd name="connsiteY3" fmla="*/ 87270 h 251439"/>
                <a:gd name="connsiteX4" fmla="*/ 164170 w 251439"/>
                <a:gd name="connsiteY4" fmla="*/ 251440 h 25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9" h="251439">
                  <a:moveTo>
                    <a:pt x="217432" y="198215"/>
                  </a:moveTo>
                  <a:cubicBezTo>
                    <a:pt x="262776" y="152871"/>
                    <a:pt x="262776" y="79353"/>
                    <a:pt x="217432" y="34008"/>
                  </a:cubicBezTo>
                  <a:cubicBezTo>
                    <a:pt x="172088" y="-11336"/>
                    <a:pt x="98568" y="-11336"/>
                    <a:pt x="53224" y="34008"/>
                  </a:cubicBezTo>
                  <a:lnTo>
                    <a:pt x="0" y="87270"/>
                  </a:lnTo>
                  <a:lnTo>
                    <a:pt x="164170" y="25144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8" name="Graphic 29">
              <a:extLst>
                <a:ext uri="{FF2B5EF4-FFF2-40B4-BE49-F238E27FC236}">
                  <a16:creationId xmlns:a16="http://schemas.microsoft.com/office/drawing/2014/main" id="{05806280-122F-05F6-269A-CE99AF0039B4}"/>
                </a:ext>
              </a:extLst>
            </p:cNvPr>
            <p:cNvSpPr/>
            <p:nvPr/>
          </p:nvSpPr>
          <p:spPr>
            <a:xfrm rot="13500000">
              <a:off x="7205616" y="6237340"/>
              <a:ext cx="39512" cy="111756"/>
            </a:xfrm>
            <a:custGeom>
              <a:avLst/>
              <a:gdLst>
                <a:gd name="connsiteX0" fmla="*/ 17471 w 39512"/>
                <a:gd name="connsiteY0" fmla="*/ 0 h 111756"/>
                <a:gd name="connsiteX1" fmla="*/ 22042 w 39512"/>
                <a:gd name="connsiteY1" fmla="*/ 0 h 111756"/>
                <a:gd name="connsiteX2" fmla="*/ 39513 w 39512"/>
                <a:gd name="connsiteY2" fmla="*/ 17471 h 111756"/>
                <a:gd name="connsiteX3" fmla="*/ 39513 w 39512"/>
                <a:gd name="connsiteY3" fmla="*/ 111757 h 111756"/>
                <a:gd name="connsiteX4" fmla="*/ 39513 w 39512"/>
                <a:gd name="connsiteY4" fmla="*/ 111757 h 111756"/>
                <a:gd name="connsiteX5" fmla="*/ 0 w 39512"/>
                <a:gd name="connsiteY5" fmla="*/ 111757 h 111756"/>
                <a:gd name="connsiteX6" fmla="*/ 0 w 39512"/>
                <a:gd name="connsiteY6" fmla="*/ 111757 h 111756"/>
                <a:gd name="connsiteX7" fmla="*/ 0 w 39512"/>
                <a:gd name="connsiteY7" fmla="*/ 17361 h 111756"/>
                <a:gd name="connsiteX8" fmla="*/ 17471 w 39512"/>
                <a:gd name="connsiteY8" fmla="*/ 0 h 1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12" h="111756">
                  <a:moveTo>
                    <a:pt x="17471" y="0"/>
                  </a:moveTo>
                  <a:lnTo>
                    <a:pt x="22042" y="0"/>
                  </a:lnTo>
                  <a:cubicBezTo>
                    <a:pt x="31691" y="0"/>
                    <a:pt x="39513" y="7822"/>
                    <a:pt x="39513" y="17471"/>
                  </a:cubicBezTo>
                  <a:lnTo>
                    <a:pt x="39513" y="111757"/>
                  </a:lnTo>
                  <a:lnTo>
                    <a:pt x="39513" y="111757"/>
                  </a:lnTo>
                  <a:lnTo>
                    <a:pt x="0" y="111757"/>
                  </a:lnTo>
                  <a:lnTo>
                    <a:pt x="0" y="111757"/>
                  </a:lnTo>
                  <a:lnTo>
                    <a:pt x="0" y="17361"/>
                  </a:lnTo>
                  <a:cubicBezTo>
                    <a:pt x="59" y="7755"/>
                    <a:pt x="7866"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9" name="Graphic 29">
              <a:extLst>
                <a:ext uri="{FF2B5EF4-FFF2-40B4-BE49-F238E27FC236}">
                  <a16:creationId xmlns:a16="http://schemas.microsoft.com/office/drawing/2014/main" id="{29DDC19C-BF9E-E6A5-4F45-ADAFAA5A2CF0}"/>
                </a:ext>
              </a:extLst>
            </p:cNvPr>
            <p:cNvSpPr/>
            <p:nvPr/>
          </p:nvSpPr>
          <p:spPr>
            <a:xfrm rot="13500000">
              <a:off x="7136517" y="6168418"/>
              <a:ext cx="39512" cy="111720"/>
            </a:xfrm>
            <a:custGeom>
              <a:avLst/>
              <a:gdLst>
                <a:gd name="connsiteX0" fmla="*/ 17471 w 39512"/>
                <a:gd name="connsiteY0" fmla="*/ 0 h 111719"/>
                <a:gd name="connsiteX1" fmla="*/ 22042 w 39512"/>
                <a:gd name="connsiteY1" fmla="*/ 0 h 111719"/>
                <a:gd name="connsiteX2" fmla="*/ 39513 w 39512"/>
                <a:gd name="connsiteY2" fmla="*/ 17471 h 111719"/>
                <a:gd name="connsiteX3" fmla="*/ 39513 w 39512"/>
                <a:gd name="connsiteY3" fmla="*/ 111720 h 111719"/>
                <a:gd name="connsiteX4" fmla="*/ 39513 w 39512"/>
                <a:gd name="connsiteY4" fmla="*/ 111720 h 111719"/>
                <a:gd name="connsiteX5" fmla="*/ 0 w 39512"/>
                <a:gd name="connsiteY5" fmla="*/ 111720 h 111719"/>
                <a:gd name="connsiteX6" fmla="*/ 0 w 39512"/>
                <a:gd name="connsiteY6" fmla="*/ 111720 h 111719"/>
                <a:gd name="connsiteX7" fmla="*/ 0 w 39512"/>
                <a:gd name="connsiteY7" fmla="*/ 17508 h 111719"/>
                <a:gd name="connsiteX8" fmla="*/ 17471 w 39512"/>
                <a:gd name="connsiteY8" fmla="*/ 37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12" h="111719">
                  <a:moveTo>
                    <a:pt x="17471" y="0"/>
                  </a:moveTo>
                  <a:lnTo>
                    <a:pt x="22042" y="0"/>
                  </a:lnTo>
                  <a:cubicBezTo>
                    <a:pt x="31691" y="0"/>
                    <a:pt x="39513" y="7822"/>
                    <a:pt x="39513" y="17471"/>
                  </a:cubicBezTo>
                  <a:lnTo>
                    <a:pt x="39513" y="111720"/>
                  </a:lnTo>
                  <a:lnTo>
                    <a:pt x="39513" y="111720"/>
                  </a:lnTo>
                  <a:lnTo>
                    <a:pt x="0" y="111720"/>
                  </a:lnTo>
                  <a:lnTo>
                    <a:pt x="0" y="111720"/>
                  </a:lnTo>
                  <a:lnTo>
                    <a:pt x="0" y="17508"/>
                  </a:lnTo>
                  <a:cubicBezTo>
                    <a:pt x="0" y="7859"/>
                    <a:pt x="7822" y="37"/>
                    <a:pt x="17471" y="37"/>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30" name="Graphic 29">
              <a:extLst>
                <a:ext uri="{FF2B5EF4-FFF2-40B4-BE49-F238E27FC236}">
                  <a16:creationId xmlns:a16="http://schemas.microsoft.com/office/drawing/2014/main" id="{C093E96B-6F99-B7FA-B932-2B3AF2FF9A00}"/>
                </a:ext>
              </a:extLst>
            </p:cNvPr>
            <p:cNvSpPr/>
            <p:nvPr/>
          </p:nvSpPr>
          <p:spPr>
            <a:xfrm rot="13500000">
              <a:off x="7100589" y="6184749"/>
              <a:ext cx="276995" cy="51528"/>
            </a:xfrm>
            <a:custGeom>
              <a:avLst/>
              <a:gdLst>
                <a:gd name="connsiteX0" fmla="*/ 268260 w 276995"/>
                <a:gd name="connsiteY0" fmla="*/ 0 h 51528"/>
                <a:gd name="connsiteX1" fmla="*/ 276996 w 276995"/>
                <a:gd name="connsiteY1" fmla="*/ 0 h 51528"/>
                <a:gd name="connsiteX2" fmla="*/ 276996 w 276995"/>
                <a:gd name="connsiteY2" fmla="*/ 51529 h 51528"/>
                <a:gd name="connsiteX3" fmla="*/ 268260 w 276995"/>
                <a:gd name="connsiteY3" fmla="*/ 51529 h 51528"/>
                <a:gd name="connsiteX4" fmla="*/ 8736 w 276995"/>
                <a:gd name="connsiteY4" fmla="*/ 51529 h 51528"/>
                <a:gd name="connsiteX5" fmla="*/ 0 w 276995"/>
                <a:gd name="connsiteY5" fmla="*/ 51529 h 51528"/>
                <a:gd name="connsiteX6" fmla="*/ 0 w 276995"/>
                <a:gd name="connsiteY6" fmla="*/ 0 h 51528"/>
                <a:gd name="connsiteX7" fmla="*/ 8736 w 276995"/>
                <a:gd name="connsiteY7" fmla="*/ 0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995" h="51528">
                  <a:moveTo>
                    <a:pt x="268260" y="0"/>
                  </a:moveTo>
                  <a:cubicBezTo>
                    <a:pt x="273085" y="0"/>
                    <a:pt x="276996" y="0"/>
                    <a:pt x="276996" y="0"/>
                  </a:cubicBezTo>
                  <a:lnTo>
                    <a:pt x="276996" y="51529"/>
                  </a:lnTo>
                  <a:cubicBezTo>
                    <a:pt x="276996" y="51529"/>
                    <a:pt x="273085" y="51529"/>
                    <a:pt x="268260" y="51529"/>
                  </a:cubicBezTo>
                  <a:lnTo>
                    <a:pt x="8736" y="51529"/>
                  </a:lnTo>
                  <a:cubicBezTo>
                    <a:pt x="3911" y="51529"/>
                    <a:pt x="0" y="51529"/>
                    <a:pt x="0" y="51529"/>
                  </a:cubicBezTo>
                  <a:lnTo>
                    <a:pt x="0" y="0"/>
                  </a:lnTo>
                  <a:cubicBezTo>
                    <a:pt x="0" y="0"/>
                    <a:pt x="3911" y="0"/>
                    <a:pt x="87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grpSp>
      <p:sp>
        <p:nvSpPr>
          <p:cNvPr id="131" name="Rectangle 1259">
            <a:extLst>
              <a:ext uri="{FF2B5EF4-FFF2-40B4-BE49-F238E27FC236}">
                <a16:creationId xmlns:a16="http://schemas.microsoft.com/office/drawing/2014/main" id="{4678DDED-81F2-6875-E7B8-E338234411EE}"/>
              </a:ext>
            </a:extLst>
          </p:cNvPr>
          <p:cNvSpPr/>
          <p:nvPr/>
        </p:nvSpPr>
        <p:spPr bwMode="auto">
          <a:xfrm>
            <a:off x="4896013" y="4580933"/>
            <a:ext cx="277247" cy="76924"/>
          </a:xfrm>
          <a:prstGeom prst="rect">
            <a:avLst/>
          </a:prstGeom>
          <a:noFill/>
          <a:ln>
            <a:noFill/>
          </a:ln>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AI Builder</a:t>
            </a:r>
          </a:p>
        </p:txBody>
      </p:sp>
      <p:grpSp>
        <p:nvGrpSpPr>
          <p:cNvPr id="132" name="Group 131">
            <a:extLst>
              <a:ext uri="{FF2B5EF4-FFF2-40B4-BE49-F238E27FC236}">
                <a16:creationId xmlns:a16="http://schemas.microsoft.com/office/drawing/2014/main" id="{14D03A55-A2F4-7BD6-6AA5-ED4B12DD80AF}"/>
              </a:ext>
              <a:ext uri="{C183D7F6-B498-43B3-948B-1728B52AA6E4}">
                <adec:decorative xmlns:adec="http://schemas.microsoft.com/office/drawing/2017/decorative" val="1"/>
              </a:ext>
            </a:extLst>
          </p:cNvPr>
          <p:cNvGrpSpPr/>
          <p:nvPr/>
        </p:nvGrpSpPr>
        <p:grpSpPr>
          <a:xfrm>
            <a:off x="4929660" y="4367712"/>
            <a:ext cx="150568" cy="154037"/>
            <a:chOff x="10082479" y="4923788"/>
            <a:chExt cx="493447" cy="504816"/>
          </a:xfrm>
          <a:noFill/>
        </p:grpSpPr>
        <p:sp>
          <p:nvSpPr>
            <p:cNvPr id="133" name="Graphic 1248">
              <a:extLst>
                <a:ext uri="{FF2B5EF4-FFF2-40B4-BE49-F238E27FC236}">
                  <a16:creationId xmlns:a16="http://schemas.microsoft.com/office/drawing/2014/main" id="{9797B0D8-325E-08A5-303A-33FE47019F8F}"/>
                </a:ext>
              </a:extLst>
            </p:cNvPr>
            <p:cNvSpPr/>
            <p:nvPr/>
          </p:nvSpPr>
          <p:spPr>
            <a:xfrm>
              <a:off x="10281544" y="5034203"/>
              <a:ext cx="254774" cy="251258"/>
            </a:xfrm>
            <a:custGeom>
              <a:avLst/>
              <a:gdLst>
                <a:gd name="connsiteX0" fmla="*/ 97791 w 254774"/>
                <a:gd name="connsiteY0" fmla="*/ 251249 h 251258"/>
                <a:gd name="connsiteX1" fmla="*/ 3513 w 254774"/>
                <a:gd name="connsiteY1" fmla="*/ 97783 h 251258"/>
                <a:gd name="connsiteX2" fmla="*/ 156980 w 254774"/>
                <a:gd name="connsiteY2" fmla="*/ 3506 h 251258"/>
                <a:gd name="connsiteX3" fmla="*/ 251257 w 254774"/>
                <a:gd name="connsiteY3" fmla="*/ 156972 h 251258"/>
                <a:gd name="connsiteX4" fmla="*/ 230698 w 254774"/>
                <a:gd name="connsiteY4" fmla="*/ 201852 h 25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74" h="251258">
                  <a:moveTo>
                    <a:pt x="97791" y="251249"/>
                  </a:moveTo>
                  <a:cubicBezTo>
                    <a:pt x="29378" y="234905"/>
                    <a:pt x="-12831" y="166195"/>
                    <a:pt x="3513" y="97783"/>
                  </a:cubicBezTo>
                  <a:cubicBezTo>
                    <a:pt x="19858" y="29370"/>
                    <a:pt x="88567" y="-12839"/>
                    <a:pt x="156980" y="3506"/>
                  </a:cubicBezTo>
                  <a:cubicBezTo>
                    <a:pt x="225392" y="19850"/>
                    <a:pt x="267600" y="88559"/>
                    <a:pt x="251257" y="156972"/>
                  </a:cubicBezTo>
                  <a:cubicBezTo>
                    <a:pt x="247396" y="173130"/>
                    <a:pt x="240414" y="188376"/>
                    <a:pt x="230698" y="201852"/>
                  </a:cubicBezTo>
                </a:path>
              </a:pathLst>
            </a:custGeom>
            <a:grpFill/>
            <a:ln w="43271" cap="flat">
              <a:noFill/>
              <a:prstDash val="solid"/>
              <a:round/>
            </a:ln>
          </p:spPr>
          <p:txBody>
            <a:bodyPr rtlCol="0" anchor="ctr"/>
            <a:lstStyle/>
            <a:p>
              <a:pPr defTabSz="914126">
                <a:defRPr/>
              </a:pPr>
              <a:endParaRPr lang="en-US" sz="700" kern="0">
                <a:solidFill>
                  <a:srgbClr val="000000"/>
                </a:solidFill>
                <a:latin typeface="Segoe UI"/>
              </a:endParaRPr>
            </a:p>
          </p:txBody>
        </p:sp>
        <p:sp>
          <p:nvSpPr>
            <p:cNvPr id="134" name="Graphic 1248">
              <a:extLst>
                <a:ext uri="{FF2B5EF4-FFF2-40B4-BE49-F238E27FC236}">
                  <a16:creationId xmlns:a16="http://schemas.microsoft.com/office/drawing/2014/main" id="{1C4E8C75-165B-E37E-785F-0AF51D93CAF8}"/>
                </a:ext>
              </a:extLst>
            </p:cNvPr>
            <p:cNvSpPr/>
            <p:nvPr/>
          </p:nvSpPr>
          <p:spPr>
            <a:xfrm>
              <a:off x="10430439" y="4923788"/>
              <a:ext cx="141230" cy="141230"/>
            </a:xfrm>
            <a:custGeom>
              <a:avLst/>
              <a:gdLst>
                <a:gd name="connsiteX0" fmla="*/ 125084 w 125083"/>
                <a:gd name="connsiteY0" fmla="*/ 62542 h 125083"/>
                <a:gd name="connsiteX1" fmla="*/ 62542 w 125083"/>
                <a:gd name="connsiteY1" fmla="*/ 125084 h 125083"/>
                <a:gd name="connsiteX2" fmla="*/ 0 w 125083"/>
                <a:gd name="connsiteY2" fmla="*/ 62542 h 125083"/>
                <a:gd name="connsiteX3" fmla="*/ 62542 w 125083"/>
                <a:gd name="connsiteY3" fmla="*/ 0 h 125083"/>
                <a:gd name="connsiteX4" fmla="*/ 125084 w 125083"/>
                <a:gd name="connsiteY4" fmla="*/ 62542 h 125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5083">
                  <a:moveTo>
                    <a:pt x="125084" y="62542"/>
                  </a:moveTo>
                  <a:cubicBezTo>
                    <a:pt x="125084" y="97083"/>
                    <a:pt x="97083" y="125084"/>
                    <a:pt x="62542" y="125084"/>
                  </a:cubicBezTo>
                  <a:cubicBezTo>
                    <a:pt x="28001" y="125084"/>
                    <a:pt x="0" y="97083"/>
                    <a:pt x="0" y="62542"/>
                  </a:cubicBezTo>
                  <a:cubicBezTo>
                    <a:pt x="0" y="28001"/>
                    <a:pt x="28001" y="0"/>
                    <a:pt x="62542" y="0"/>
                  </a:cubicBezTo>
                  <a:cubicBezTo>
                    <a:pt x="97083" y="0"/>
                    <a:pt x="125084" y="28001"/>
                    <a:pt x="125084" y="6254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35" name="Graphic 1248">
              <a:extLst>
                <a:ext uri="{FF2B5EF4-FFF2-40B4-BE49-F238E27FC236}">
                  <a16:creationId xmlns:a16="http://schemas.microsoft.com/office/drawing/2014/main" id="{D6F43043-6F4D-9B35-764A-3006C7351F51}"/>
                </a:ext>
              </a:extLst>
            </p:cNvPr>
            <p:cNvSpPr/>
            <p:nvPr/>
          </p:nvSpPr>
          <p:spPr>
            <a:xfrm>
              <a:off x="10082479" y="5089809"/>
              <a:ext cx="141230" cy="141230"/>
            </a:xfrm>
            <a:custGeom>
              <a:avLst/>
              <a:gdLst>
                <a:gd name="connsiteX0" fmla="*/ 125084 w 125083"/>
                <a:gd name="connsiteY0" fmla="*/ 62542 h 125083"/>
                <a:gd name="connsiteX1" fmla="*/ 62542 w 125083"/>
                <a:gd name="connsiteY1" fmla="*/ 125084 h 125083"/>
                <a:gd name="connsiteX2" fmla="*/ 0 w 125083"/>
                <a:gd name="connsiteY2" fmla="*/ 62542 h 125083"/>
                <a:gd name="connsiteX3" fmla="*/ 62542 w 125083"/>
                <a:gd name="connsiteY3" fmla="*/ 0 h 125083"/>
                <a:gd name="connsiteX4" fmla="*/ 125084 w 125083"/>
                <a:gd name="connsiteY4" fmla="*/ 62542 h 125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5083">
                  <a:moveTo>
                    <a:pt x="125084" y="62542"/>
                  </a:moveTo>
                  <a:cubicBezTo>
                    <a:pt x="125084" y="97083"/>
                    <a:pt x="97083" y="125084"/>
                    <a:pt x="62542" y="125084"/>
                  </a:cubicBezTo>
                  <a:cubicBezTo>
                    <a:pt x="28001" y="125084"/>
                    <a:pt x="0" y="97083"/>
                    <a:pt x="0" y="62542"/>
                  </a:cubicBezTo>
                  <a:cubicBezTo>
                    <a:pt x="0" y="28001"/>
                    <a:pt x="28001" y="0"/>
                    <a:pt x="62542" y="0"/>
                  </a:cubicBezTo>
                  <a:cubicBezTo>
                    <a:pt x="97083" y="0"/>
                    <a:pt x="125084" y="28001"/>
                    <a:pt x="125084" y="6254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36" name="Graphic 1248">
              <a:extLst>
                <a:ext uri="{FF2B5EF4-FFF2-40B4-BE49-F238E27FC236}">
                  <a16:creationId xmlns:a16="http://schemas.microsoft.com/office/drawing/2014/main" id="{18B4BBCA-5CFE-35EC-0E4C-1FF5293AA99E}"/>
                </a:ext>
              </a:extLst>
            </p:cNvPr>
            <p:cNvSpPr/>
            <p:nvPr/>
          </p:nvSpPr>
          <p:spPr>
            <a:xfrm>
              <a:off x="10360230" y="5212910"/>
              <a:ext cx="215696" cy="215694"/>
            </a:xfrm>
            <a:custGeom>
              <a:avLst/>
              <a:gdLst>
                <a:gd name="connsiteX0" fmla="*/ 191037 w 191037"/>
                <a:gd name="connsiteY0" fmla="*/ 95518 h 191036"/>
                <a:gd name="connsiteX1" fmla="*/ 95519 w 191037"/>
                <a:gd name="connsiteY1" fmla="*/ 191037 h 191036"/>
                <a:gd name="connsiteX2" fmla="*/ 0 w 191037"/>
                <a:gd name="connsiteY2" fmla="*/ 95518 h 191036"/>
                <a:gd name="connsiteX3" fmla="*/ 95519 w 191037"/>
                <a:gd name="connsiteY3" fmla="*/ 0 h 191036"/>
                <a:gd name="connsiteX4" fmla="*/ 191037 w 191037"/>
                <a:gd name="connsiteY4" fmla="*/ 95518 h 19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37" h="191036">
                  <a:moveTo>
                    <a:pt x="191037" y="95518"/>
                  </a:moveTo>
                  <a:cubicBezTo>
                    <a:pt x="191037" y="148272"/>
                    <a:pt x="148272" y="191037"/>
                    <a:pt x="95519" y="191037"/>
                  </a:cubicBezTo>
                  <a:cubicBezTo>
                    <a:pt x="42765" y="191037"/>
                    <a:pt x="0" y="148272"/>
                    <a:pt x="0" y="95518"/>
                  </a:cubicBezTo>
                  <a:cubicBezTo>
                    <a:pt x="0" y="42765"/>
                    <a:pt x="42765" y="0"/>
                    <a:pt x="95519" y="0"/>
                  </a:cubicBezTo>
                  <a:cubicBezTo>
                    <a:pt x="148272" y="0"/>
                    <a:pt x="191037" y="42765"/>
                    <a:pt x="191037" y="95518"/>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grpSp>
      <p:pic>
        <p:nvPicPr>
          <p:cNvPr id="137" name="Graphic 136">
            <a:extLst>
              <a:ext uri="{FF2B5EF4-FFF2-40B4-BE49-F238E27FC236}">
                <a16:creationId xmlns:a16="http://schemas.microsoft.com/office/drawing/2014/main" id="{DFA6CBC2-836D-C0BE-5B51-27B741E03DEE}"/>
              </a:ext>
              <a:ext uri="{C183D7F6-B498-43B3-948B-1728B52AA6E4}">
                <adec:decorative xmlns:adec="http://schemas.microsoft.com/office/drawing/2017/decorative" val="1"/>
              </a:ext>
            </a:extLst>
          </p:cNvPr>
          <p:cNvPicPr>
            <a:picLocks noChangeAspect="1"/>
          </p:cNvPicPr>
          <p:nvPr/>
        </p:nvPicPr>
        <p:blipFill>
          <a:blip r:embed="rId18">
            <a:alphaModFix amt="0"/>
            <a:extLst>
              <a:ext uri="{96DAC541-7B7A-43D3-8B79-37D633B846F1}">
                <asvg:svgBlip xmlns:asvg="http://schemas.microsoft.com/office/drawing/2016/SVG/main" r:embed="rId19"/>
              </a:ext>
            </a:extLst>
          </a:blip>
          <a:stretch>
            <a:fillRect/>
          </a:stretch>
        </p:blipFill>
        <p:spPr>
          <a:xfrm>
            <a:off x="3670081" y="4371668"/>
            <a:ext cx="184088" cy="146123"/>
          </a:xfrm>
          <a:prstGeom prst="rect">
            <a:avLst/>
          </a:prstGeom>
        </p:spPr>
      </p:pic>
      <p:pic>
        <p:nvPicPr>
          <p:cNvPr id="138" name="Picture 137" descr="A picture containing object, clock&#10;&#10;Description automatically generated">
            <a:extLst>
              <a:ext uri="{FF2B5EF4-FFF2-40B4-BE49-F238E27FC236}">
                <a16:creationId xmlns:a16="http://schemas.microsoft.com/office/drawing/2014/main" id="{67AE4D8B-DE03-BAC5-CB43-88CCA0BFC19C}"/>
              </a:ext>
            </a:extLst>
          </p:cNvPr>
          <p:cNvPicPr>
            <a:picLocks noChangeAspect="1"/>
          </p:cNvPicPr>
          <p:nvPr/>
        </p:nvPicPr>
        <p:blipFill rotWithShape="1">
          <a:blip r:embed="rId20"/>
          <a:srcRect l="22734" t="22734" r="22734" b="22734"/>
          <a:stretch/>
        </p:blipFill>
        <p:spPr>
          <a:xfrm>
            <a:off x="2178583" y="2657391"/>
            <a:ext cx="335587" cy="335585"/>
          </a:xfrm>
          <a:prstGeom prst="rect">
            <a:avLst/>
          </a:prstGeom>
        </p:spPr>
      </p:pic>
      <p:pic>
        <p:nvPicPr>
          <p:cNvPr id="139" name="Picture 2" descr="See the source image">
            <a:extLst>
              <a:ext uri="{FF2B5EF4-FFF2-40B4-BE49-F238E27FC236}">
                <a16:creationId xmlns:a16="http://schemas.microsoft.com/office/drawing/2014/main" id="{FAC6E771-5D2A-9369-4870-5AC5396C5F86}"/>
              </a:ext>
            </a:extLst>
          </p:cNvPr>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r="80061"/>
          <a:stretch/>
        </p:blipFill>
        <p:spPr bwMode="auto">
          <a:xfrm>
            <a:off x="1805512" y="2681269"/>
            <a:ext cx="276880" cy="30557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See the source image">
            <a:extLst>
              <a:ext uri="{FF2B5EF4-FFF2-40B4-BE49-F238E27FC236}">
                <a16:creationId xmlns:a16="http://schemas.microsoft.com/office/drawing/2014/main" id="{B044CC1D-C301-D80B-F6AD-6310241294F4}"/>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2418512" y="2609359"/>
            <a:ext cx="672305" cy="448203"/>
          </a:xfrm>
          <a:prstGeom prst="rect">
            <a:avLst/>
          </a:prstGeom>
          <a:noFill/>
          <a:extLst>
            <a:ext uri="{909E8E84-426E-40DD-AFC4-6F175D3DCCD1}">
              <a14:hiddenFill xmlns:a14="http://schemas.microsoft.com/office/drawing/2010/main">
                <a:solidFill>
                  <a:srgbClr val="FFFFFF"/>
                </a:solidFill>
              </a14:hiddenFill>
            </a:ext>
          </a:extLst>
        </p:spPr>
      </p:pic>
      <p:pic>
        <p:nvPicPr>
          <p:cNvPr id="141" name="Graphic 140">
            <a:extLst>
              <a:ext uri="{FF2B5EF4-FFF2-40B4-BE49-F238E27FC236}">
                <a16:creationId xmlns:a16="http://schemas.microsoft.com/office/drawing/2014/main" id="{AB450CCF-060F-7518-821B-F19B2837F226}"/>
              </a:ext>
            </a:extLst>
          </p:cNvPr>
          <p:cNvPicPr>
            <a:picLocks noChangeAspect="1"/>
          </p:cNvPicPr>
          <p:nvPr/>
        </p:nvPicPr>
        <p:blipFill>
          <a:blip r:embed="rId23" cstate="email">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59719" y="3808966"/>
            <a:ext cx="312668" cy="312668"/>
          </a:xfrm>
          <a:prstGeom prst="rect">
            <a:avLst/>
          </a:prstGeom>
        </p:spPr>
      </p:pic>
      <p:pic>
        <p:nvPicPr>
          <p:cNvPr id="142" name="Picture 141">
            <a:extLst>
              <a:ext uri="{FF2B5EF4-FFF2-40B4-BE49-F238E27FC236}">
                <a16:creationId xmlns:a16="http://schemas.microsoft.com/office/drawing/2014/main" id="{14B460DE-39A7-1BF6-E288-7655920CD257}"/>
              </a:ext>
              <a:ext uri="{C183D7F6-B498-43B3-948B-1728B52AA6E4}">
                <adec:decorative xmlns:adec="http://schemas.microsoft.com/office/drawing/2017/decorative" val="1"/>
              </a:ext>
            </a:extLst>
          </p:cNvPr>
          <p:cNvPicPr>
            <a:picLocks noChangeAspect="1" noChangeArrowheads="1"/>
          </p:cNvPicPr>
          <p:nvPr/>
        </p:nvPicPr>
        <p:blipFill>
          <a:blip r:embed="rId25" cstate="email">
            <a:alphaModFix/>
            <a:extLst>
              <a:ext uri="{28A0092B-C50C-407E-A947-70E740481C1C}">
                <a14:useLocalDpi xmlns:a14="http://schemas.microsoft.com/office/drawing/2010/main" val="0"/>
              </a:ext>
            </a:extLst>
          </a:blip>
          <a:srcRect/>
          <a:stretch>
            <a:fillRect/>
          </a:stretch>
        </p:blipFill>
        <p:spPr bwMode="auto">
          <a:xfrm>
            <a:off x="3448834" y="3802507"/>
            <a:ext cx="327622" cy="32762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06E14068-07BA-8EC4-2692-1ADD7E536D2B}"/>
              </a:ext>
              <a:ext uri="{C183D7F6-B498-43B3-948B-1728B52AA6E4}">
                <adec:decorative xmlns:adec="http://schemas.microsoft.com/office/drawing/2017/decorative" val="1"/>
              </a:ext>
            </a:extLst>
          </p:cNvPr>
          <p:cNvPicPr>
            <a:picLocks noChangeAspect="1" noChangeArrowheads="1"/>
          </p:cNvPicPr>
          <p:nvPr/>
        </p:nvPicPr>
        <p:blipFill>
          <a:blip r:embed="rId26" cstate="email">
            <a:alphaModFix/>
            <a:extLst>
              <a:ext uri="{28A0092B-C50C-407E-A947-70E740481C1C}">
                <a14:useLocalDpi xmlns:a14="http://schemas.microsoft.com/office/drawing/2010/main" val="0"/>
              </a:ext>
            </a:extLst>
          </a:blip>
          <a:srcRect/>
          <a:stretch>
            <a:fillRect/>
          </a:stretch>
        </p:blipFill>
        <p:spPr bwMode="auto">
          <a:xfrm>
            <a:off x="4665400" y="3809984"/>
            <a:ext cx="312668" cy="31266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575DDD33-F4FE-C85D-2E4D-02143961F5F8}"/>
              </a:ext>
              <a:ext uri="{C183D7F6-B498-43B3-948B-1728B52AA6E4}">
                <adec:decorative xmlns:adec="http://schemas.microsoft.com/office/drawing/2017/decorative" val="1"/>
              </a:ext>
            </a:extLst>
          </p:cNvPr>
          <p:cNvPicPr>
            <a:picLocks noChangeAspect="1" noChangeArrowheads="1"/>
          </p:cNvPicPr>
          <p:nvPr/>
        </p:nvPicPr>
        <p:blipFill>
          <a:blip r:embed="rId27" cstate="email">
            <a:alphaModFix/>
            <a:extLst>
              <a:ext uri="{28A0092B-C50C-407E-A947-70E740481C1C}">
                <a14:useLocalDpi xmlns:a14="http://schemas.microsoft.com/office/drawing/2010/main" val="0"/>
              </a:ext>
            </a:extLst>
          </a:blip>
          <a:srcRect/>
          <a:stretch>
            <a:fillRect/>
          </a:stretch>
        </p:blipFill>
        <p:spPr bwMode="auto">
          <a:xfrm>
            <a:off x="3858109" y="3798306"/>
            <a:ext cx="336026" cy="33602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Icon&#10;&#10;Description automatically generated">
            <a:extLst>
              <a:ext uri="{FF2B5EF4-FFF2-40B4-BE49-F238E27FC236}">
                <a16:creationId xmlns:a16="http://schemas.microsoft.com/office/drawing/2014/main" id="{C37851EB-831B-6A8F-1D75-C5A267F69D0B}"/>
              </a:ext>
              <a:ext uri="{C183D7F6-B498-43B3-948B-1728B52AA6E4}">
                <adec:decorative xmlns:adec="http://schemas.microsoft.com/office/drawing/2017/decorative" val="1"/>
              </a:ext>
            </a:extLst>
          </p:cNvPr>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4275788" y="3812340"/>
            <a:ext cx="307959" cy="307959"/>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Shield Tick with solid fill">
            <a:extLst>
              <a:ext uri="{FF2B5EF4-FFF2-40B4-BE49-F238E27FC236}">
                <a16:creationId xmlns:a16="http://schemas.microsoft.com/office/drawing/2014/main" id="{7A37DF3A-B639-2D89-91E4-27D988BD7C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26860" y="1456006"/>
            <a:ext cx="593191" cy="593191"/>
          </a:xfrm>
          <a:prstGeom prst="rect">
            <a:avLst/>
          </a:prstGeom>
        </p:spPr>
      </p:pic>
      <p:pic>
        <p:nvPicPr>
          <p:cNvPr id="3" name="Graphic 2" descr="Checklist with solid fill">
            <a:extLst>
              <a:ext uri="{FF2B5EF4-FFF2-40B4-BE49-F238E27FC236}">
                <a16:creationId xmlns:a16="http://schemas.microsoft.com/office/drawing/2014/main" id="{476FB5CC-9CEB-2028-1A84-A996608FE65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052520" y="1484784"/>
            <a:ext cx="516427" cy="516427"/>
          </a:xfrm>
          <a:prstGeom prst="rect">
            <a:avLst/>
          </a:prstGeom>
        </p:spPr>
      </p:pic>
      <p:pic>
        <p:nvPicPr>
          <p:cNvPr id="4" name="Graphic 3" descr="Cheers with solid fill">
            <a:extLst>
              <a:ext uri="{FF2B5EF4-FFF2-40B4-BE49-F238E27FC236}">
                <a16:creationId xmlns:a16="http://schemas.microsoft.com/office/drawing/2014/main" id="{C5646092-2C8E-EFA9-1C2D-3420C0E7BAB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532688" y="1442902"/>
            <a:ext cx="617946" cy="617946"/>
          </a:xfrm>
          <a:prstGeom prst="rect">
            <a:avLst/>
          </a:prstGeom>
        </p:spPr>
      </p:pic>
    </p:spTree>
    <p:extLst>
      <p:ext uri="{BB962C8B-B14F-4D97-AF65-F5344CB8AC3E}">
        <p14:creationId xmlns:p14="http://schemas.microsoft.com/office/powerpoint/2010/main" val="29375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1">
            <a:extLst>
              <a:ext uri="{FF2B5EF4-FFF2-40B4-BE49-F238E27FC236}">
                <a16:creationId xmlns:a16="http://schemas.microsoft.com/office/drawing/2014/main" id="{DA6C1610-7E04-08AD-D801-AB046907F69C}"/>
              </a:ext>
            </a:extLst>
          </p:cNvPr>
          <p:cNvSpPr txBox="1">
            <a:spLocks/>
          </p:cNvSpPr>
          <p:nvPr/>
        </p:nvSpPr>
        <p:spPr>
          <a:xfrm>
            <a:off x="1055512" y="1738569"/>
            <a:ext cx="2040172" cy="1079719"/>
          </a:xfrm>
          <a:prstGeom prst="rect">
            <a:avLst/>
          </a:prstGeom>
          <a:solidFill>
            <a:srgbClr val="000000">
              <a:lumMod val="75000"/>
              <a:lumOff val="25000"/>
            </a:srgb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endParaRPr lang="en-US" sz="1400">
              <a:gradFill>
                <a:gsLst>
                  <a:gs pos="51579">
                    <a:srgbClr val="FFFFFF"/>
                  </a:gs>
                  <a:gs pos="82000">
                    <a:srgbClr val="FFFFFF"/>
                  </a:gs>
                </a:gsLst>
                <a:lin ang="18900000" scaled="0"/>
              </a:gradFill>
            </a:endParaRPr>
          </a:p>
        </p:txBody>
      </p:sp>
      <p:sp>
        <p:nvSpPr>
          <p:cNvPr id="78" name="Trapezoid 77">
            <a:extLst>
              <a:ext uri="{FF2B5EF4-FFF2-40B4-BE49-F238E27FC236}">
                <a16:creationId xmlns:a16="http://schemas.microsoft.com/office/drawing/2014/main" id="{83902E03-CFFE-9881-C67D-A85F1311D5D0}"/>
              </a:ext>
              <a:ext uri="{C183D7F6-B498-43B3-948B-1728B52AA6E4}">
                <adec:decorative xmlns:adec="http://schemas.microsoft.com/office/drawing/2017/decorative" val="1"/>
              </a:ext>
            </a:extLst>
          </p:cNvPr>
          <p:cNvSpPr/>
          <p:nvPr/>
        </p:nvSpPr>
        <p:spPr bwMode="auto">
          <a:xfrm>
            <a:off x="355281" y="4908857"/>
            <a:ext cx="5525809" cy="1080630"/>
          </a:xfrm>
          <a:prstGeom prst="trapezoid">
            <a:avLst>
              <a:gd name="adj" fmla="val 50495"/>
            </a:avLst>
          </a:prstGeom>
          <a:gradFill>
            <a:gsLst>
              <a:gs pos="0">
                <a:srgbClr val="000000"/>
              </a:gs>
              <a:gs pos="100000">
                <a:srgbClr val="000000">
                  <a:lumMod val="85000"/>
                  <a:lumOff val="15000"/>
                </a:srgbClr>
              </a:gs>
            </a:gsLst>
            <a:lin ang="18600000" scaled="0"/>
          </a:gradFill>
          <a:ln w="25400" cap="rnd" cmpd="sng">
            <a:gradFill>
              <a:gsLst>
                <a:gs pos="0">
                  <a:srgbClr val="50E6FF"/>
                </a:gs>
                <a:gs pos="100000">
                  <a:srgbClr val="50E6FF"/>
                </a:gs>
              </a:gsLst>
              <a:lin ang="18600000" scaled="0"/>
            </a:gradFill>
            <a:prstDash val="solid"/>
          </a:ln>
        </p:spPr>
        <p:txBody>
          <a:bodyPr wrap="square" lIns="0" tIns="27425" rIns="0" bIns="27425" rtlCol="0" anchor="ctr" anchorCtr="0">
            <a:noAutofit/>
          </a:bodyPr>
          <a:lstStyle/>
          <a:p>
            <a:pPr algn="ctr" defTabSz="913828" fontAlgn="base">
              <a:lnSpc>
                <a:spcPct val="90000"/>
              </a:lnSpc>
              <a:spcBef>
                <a:spcPts val="1200"/>
              </a:spcBef>
              <a:spcAft>
                <a:spcPct val="0"/>
              </a:spcAft>
              <a:buSzPct val="90000"/>
              <a:defRPr/>
            </a:pPr>
            <a:endParaRPr lang="en-US" sz="2399" kern="0" err="1">
              <a:gradFill>
                <a:gsLst>
                  <a:gs pos="65263">
                    <a:srgbClr val="FFFFFF"/>
                  </a:gs>
                  <a:gs pos="45000">
                    <a:srgbClr val="FFFFFF"/>
                  </a:gs>
                </a:gsLst>
                <a:lin ang="18900000" scaled="0"/>
              </a:gradFill>
              <a:latin typeface="Segoe UI Semibold"/>
              <a:cs typeface="Segoe UI" panose="020B0502040204020203" pitchFamily="34" charset="0"/>
            </a:endParaRPr>
          </a:p>
        </p:txBody>
      </p:sp>
      <p:sp>
        <p:nvSpPr>
          <p:cNvPr id="79" name="Transform">
            <a:extLst>
              <a:ext uri="{FF2B5EF4-FFF2-40B4-BE49-F238E27FC236}">
                <a16:creationId xmlns:a16="http://schemas.microsoft.com/office/drawing/2014/main" id="{D1E11BE8-E52B-02B9-B038-D51D39C606EB}"/>
              </a:ext>
            </a:extLst>
          </p:cNvPr>
          <p:cNvSpPr txBox="1">
            <a:spLocks/>
          </p:cNvSpPr>
          <p:nvPr/>
        </p:nvSpPr>
        <p:spPr>
          <a:xfrm>
            <a:off x="952146" y="5454441"/>
            <a:ext cx="4332078" cy="249234"/>
          </a:xfrm>
          <a:prstGeom prst="rect">
            <a:avLst/>
          </a:prstGeom>
          <a:noFill/>
          <a:ln w="25400" cap="rnd">
            <a:noFill/>
          </a:ln>
        </p:spPr>
        <p:txBody>
          <a:bodyPr wrap="square" lIns="0" tIns="27425" rIns="0" bIns="27425" rtlCol="0" anchor="ctr" anchorCtr="0">
            <a:spAutoFit/>
          </a:bodyPr>
          <a:lstStyle>
            <a:defPPr>
              <a:defRPr lang="en-US"/>
            </a:defPPr>
            <a:lvl1pPr algn="ctr" defTabSz="914102" fontAlgn="base">
              <a:lnSpc>
                <a:spcPct val="90000"/>
              </a:lnSpc>
              <a:spcBef>
                <a:spcPts val="1200"/>
              </a:spcBef>
              <a:spcAft>
                <a:spcPct val="0"/>
              </a:spcAft>
              <a:buSzPct val="90000"/>
              <a:defRPr sz="1400" kern="0">
                <a:gradFill>
                  <a:gsLst>
                    <a:gs pos="57895">
                      <a:schemeClr val="tx1"/>
                    </a:gs>
                    <a:gs pos="36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defRPr/>
            </a:pPr>
            <a:r>
              <a:rPr lang="en-US">
                <a:gradFill>
                  <a:gsLst>
                    <a:gs pos="57895">
                      <a:srgbClr val="FFFFFF"/>
                    </a:gs>
                    <a:gs pos="36000">
                      <a:srgbClr val="FFFFFF"/>
                    </a:gs>
                  </a:gsLst>
                  <a:lin ang="18900000" scaled="0"/>
                </a:gradFill>
              </a:rPr>
              <a:t>Identity, security, management, and compliance</a:t>
            </a:r>
          </a:p>
        </p:txBody>
      </p:sp>
      <p:sp>
        <p:nvSpPr>
          <p:cNvPr id="80" name="!!4">
            <a:extLst>
              <a:ext uri="{FF2B5EF4-FFF2-40B4-BE49-F238E27FC236}">
                <a16:creationId xmlns:a16="http://schemas.microsoft.com/office/drawing/2014/main" id="{18824E2A-1C8F-E9C3-762E-D073BADD6B41}"/>
              </a:ext>
              <a:ext uri="{C183D7F6-B498-43B3-948B-1728B52AA6E4}">
                <adec:decorative xmlns:adec="http://schemas.microsoft.com/office/drawing/2017/decorative" val="1"/>
              </a:ext>
            </a:extLst>
          </p:cNvPr>
          <p:cNvSpPr txBox="1">
            <a:spLocks/>
          </p:cNvSpPr>
          <p:nvPr/>
        </p:nvSpPr>
        <p:spPr>
          <a:xfrm>
            <a:off x="3133186" y="3122342"/>
            <a:ext cx="2047673" cy="1079719"/>
          </a:xfrm>
          <a:prstGeom prst="rect">
            <a:avLst/>
          </a:prstGeom>
          <a:solidFill>
            <a:srgbClr val="000000">
              <a:lumMod val="75000"/>
              <a:lumOff val="25000"/>
            </a:srgbClr>
          </a:solidFill>
          <a:ln w="25400" cap="rnd">
            <a:noFill/>
          </a:ln>
          <a:effectLst/>
        </p:spPr>
        <p:txBody>
          <a:bodyPr wrap="square" lIns="182832" tIns="0" rIns="182832"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endParaRPr lang="en-US" sz="1400">
              <a:gradFill>
                <a:gsLst>
                  <a:gs pos="51579">
                    <a:srgbClr val="FFFFFF"/>
                  </a:gs>
                  <a:gs pos="82000">
                    <a:srgbClr val="FFFFFF"/>
                  </a:gs>
                </a:gsLst>
                <a:lin ang="18900000" scaled="0"/>
              </a:gradFill>
            </a:endParaRPr>
          </a:p>
        </p:txBody>
      </p:sp>
      <p:sp>
        <p:nvSpPr>
          <p:cNvPr id="81" name="Transform">
            <a:extLst>
              <a:ext uri="{FF2B5EF4-FFF2-40B4-BE49-F238E27FC236}">
                <a16:creationId xmlns:a16="http://schemas.microsoft.com/office/drawing/2014/main" id="{F5A8E01A-F9E7-0354-5EEE-93C82FAD24B5}"/>
              </a:ext>
            </a:extLst>
          </p:cNvPr>
          <p:cNvSpPr txBox="1">
            <a:spLocks/>
          </p:cNvSpPr>
          <p:nvPr/>
        </p:nvSpPr>
        <p:spPr>
          <a:xfrm>
            <a:off x="3537341" y="3278474"/>
            <a:ext cx="1261235" cy="193849"/>
          </a:xfrm>
          <a:prstGeom prst="rect">
            <a:avLst/>
          </a:prstGeom>
          <a:noFill/>
          <a:ln w="25400" cap="rnd">
            <a:noFill/>
          </a:ln>
          <a:effectLst/>
        </p:spPr>
        <p:txBody>
          <a:bodyPr wrap="none" lIns="0" tIns="0" rIns="0" bIns="0" rtlCol="0" anchor="ctr" anchorCtr="0">
            <a:sp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r>
              <a:rPr lang="en-US" sz="1400">
                <a:gradFill>
                  <a:gsLst>
                    <a:gs pos="51579">
                      <a:srgbClr val="FFFFFF"/>
                    </a:gs>
                    <a:gs pos="82000">
                      <a:srgbClr val="FFFFFF"/>
                    </a:gs>
                  </a:gsLst>
                  <a:lin ang="18900000" scaled="0"/>
                </a:gradFill>
              </a:rPr>
              <a:t>Power Platform</a:t>
            </a:r>
          </a:p>
        </p:txBody>
      </p:sp>
      <p:sp>
        <p:nvSpPr>
          <p:cNvPr id="82" name="Transform">
            <a:extLst>
              <a:ext uri="{FF2B5EF4-FFF2-40B4-BE49-F238E27FC236}">
                <a16:creationId xmlns:a16="http://schemas.microsoft.com/office/drawing/2014/main" id="{C24D558C-452C-55FE-C1BC-B48181883236}"/>
              </a:ext>
            </a:extLst>
          </p:cNvPr>
          <p:cNvSpPr txBox="1">
            <a:spLocks/>
          </p:cNvSpPr>
          <p:nvPr/>
        </p:nvSpPr>
        <p:spPr>
          <a:xfrm>
            <a:off x="1547388" y="1890665"/>
            <a:ext cx="1131426" cy="193849"/>
          </a:xfrm>
          <a:prstGeom prst="rect">
            <a:avLst/>
          </a:prstGeom>
          <a:noFill/>
          <a:ln w="25400" cap="rnd">
            <a:noFill/>
          </a:ln>
          <a:effectLst/>
        </p:spPr>
        <p:txBody>
          <a:bodyPr wrap="none" lIns="0" tIns="0" rIns="0" bIns="0" rtlCol="0" anchor="ctr" anchorCtr="0">
            <a:sp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r>
              <a:rPr lang="en-US" sz="1400">
                <a:gradFill>
                  <a:gsLst>
                    <a:gs pos="51579">
                      <a:srgbClr val="FFFFFF"/>
                    </a:gs>
                    <a:gs pos="82000">
                      <a:srgbClr val="FFFFFF"/>
                    </a:gs>
                  </a:gsLst>
                  <a:lin ang="18900000" scaled="0"/>
                </a:gradFill>
              </a:rPr>
              <a:t>Microsoft 365</a:t>
            </a:r>
          </a:p>
        </p:txBody>
      </p:sp>
      <p:grpSp>
        <p:nvGrpSpPr>
          <p:cNvPr id="83" name="Group 82">
            <a:extLst>
              <a:ext uri="{FF2B5EF4-FFF2-40B4-BE49-F238E27FC236}">
                <a16:creationId xmlns:a16="http://schemas.microsoft.com/office/drawing/2014/main" id="{9E15B9D7-AC17-BC13-90A5-48695DB2AFCE}"/>
              </a:ext>
            </a:extLst>
          </p:cNvPr>
          <p:cNvGrpSpPr/>
          <p:nvPr/>
        </p:nvGrpSpPr>
        <p:grpSpPr>
          <a:xfrm>
            <a:off x="3133187" y="1738558"/>
            <a:ext cx="2047673" cy="1079719"/>
            <a:chOff x="3134004" y="2011299"/>
            <a:chExt cx="2048206" cy="1080000"/>
          </a:xfrm>
        </p:grpSpPr>
        <p:sp>
          <p:nvSpPr>
            <p:cNvPr id="84" name="!!2">
              <a:extLst>
                <a:ext uri="{FF2B5EF4-FFF2-40B4-BE49-F238E27FC236}">
                  <a16:creationId xmlns:a16="http://schemas.microsoft.com/office/drawing/2014/main" id="{99BBE647-94C5-8CA8-8FE4-137E47E88C37}"/>
                </a:ext>
              </a:extLst>
            </p:cNvPr>
            <p:cNvSpPr txBox="1">
              <a:spLocks/>
            </p:cNvSpPr>
            <p:nvPr/>
          </p:nvSpPr>
          <p:spPr>
            <a:xfrm>
              <a:off x="3134004" y="2011299"/>
              <a:ext cx="2048206" cy="1080000"/>
            </a:xfrm>
            <a:prstGeom prst="rect">
              <a:avLst/>
            </a:prstGeom>
            <a:solidFill>
              <a:srgbClr val="000000">
                <a:lumMod val="75000"/>
                <a:lumOff val="25000"/>
              </a:srgb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endParaRPr lang="en-US" sz="1400">
                <a:gradFill>
                  <a:gsLst>
                    <a:gs pos="51579">
                      <a:srgbClr val="FFFFFF"/>
                    </a:gs>
                    <a:gs pos="82000">
                      <a:srgbClr val="FFFFFF"/>
                    </a:gs>
                  </a:gsLst>
                  <a:lin ang="18900000" scaled="0"/>
                </a:gradFill>
              </a:endParaRPr>
            </a:p>
          </p:txBody>
        </p:sp>
        <p:sp>
          <p:nvSpPr>
            <p:cNvPr id="85" name="Transform">
              <a:extLst>
                <a:ext uri="{FF2B5EF4-FFF2-40B4-BE49-F238E27FC236}">
                  <a16:creationId xmlns:a16="http://schemas.microsoft.com/office/drawing/2014/main" id="{A2669953-D073-0A60-D66A-11295177CD09}"/>
                </a:ext>
              </a:extLst>
            </p:cNvPr>
            <p:cNvSpPr txBox="1">
              <a:spLocks/>
            </p:cNvSpPr>
            <p:nvPr/>
          </p:nvSpPr>
          <p:spPr>
            <a:xfrm>
              <a:off x="3602383" y="2163445"/>
              <a:ext cx="1133323" cy="193899"/>
            </a:xfrm>
            <a:prstGeom prst="rect">
              <a:avLst/>
            </a:prstGeom>
            <a:noFill/>
            <a:ln w="25400" cap="rnd">
              <a:noFill/>
            </a:ln>
            <a:effectLst/>
          </p:spPr>
          <p:txBody>
            <a:bodyPr wrap="none" lIns="0" tIns="0" rIns="0" bIns="0" rtlCol="0" anchor="ctr" anchorCtr="0">
              <a:sp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828">
                <a:spcBef>
                  <a:spcPts val="2238"/>
                </a:spcBef>
                <a:defRPr/>
              </a:pPr>
              <a:r>
                <a:rPr lang="en-US" sz="1400">
                  <a:gradFill>
                    <a:gsLst>
                      <a:gs pos="51579">
                        <a:srgbClr val="FFFFFF"/>
                      </a:gs>
                      <a:gs pos="82000">
                        <a:srgbClr val="FFFFFF"/>
                      </a:gs>
                    </a:gsLst>
                    <a:lin ang="18900000" scaled="0"/>
                  </a:gradFill>
                </a:rPr>
                <a:t>Dynamics 365</a:t>
              </a:r>
            </a:p>
          </p:txBody>
        </p:sp>
        <p:pic>
          <p:nvPicPr>
            <p:cNvPr id="86" name="Picture 85">
              <a:extLst>
                <a:ext uri="{FF2B5EF4-FFF2-40B4-BE49-F238E27FC236}">
                  <a16:creationId xmlns:a16="http://schemas.microsoft.com/office/drawing/2014/main" id="{580E51ED-5C66-260B-7340-4ECD91D4026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89341" y="2549878"/>
              <a:ext cx="262129" cy="262129"/>
            </a:xfrm>
            <a:prstGeom prst="rect">
              <a:avLst/>
            </a:prstGeom>
          </p:spPr>
        </p:pic>
        <p:pic>
          <p:nvPicPr>
            <p:cNvPr id="87" name="Picture 86">
              <a:extLst>
                <a:ext uri="{FF2B5EF4-FFF2-40B4-BE49-F238E27FC236}">
                  <a16:creationId xmlns:a16="http://schemas.microsoft.com/office/drawing/2014/main" id="{B4F69BC4-6432-824E-1881-15E39F9F7B69}"/>
                </a:ext>
              </a:extLst>
            </p:cNvPr>
            <p:cNvPicPr>
              <a:picLocks noChangeAspect="1"/>
            </p:cNvPicPr>
            <p:nvPr/>
          </p:nvPicPr>
          <p:blipFill>
            <a:blip r:embed="rId3"/>
            <a:stretch>
              <a:fillRect/>
            </a:stretch>
          </p:blipFill>
          <p:spPr>
            <a:xfrm>
              <a:off x="3780679" y="2516298"/>
              <a:ext cx="262129" cy="331935"/>
            </a:xfrm>
            <a:prstGeom prst="rect">
              <a:avLst/>
            </a:prstGeom>
          </p:spPr>
        </p:pic>
      </p:grpSp>
      <p:sp>
        <p:nvSpPr>
          <p:cNvPr id="89" name="!!industry">
            <a:extLst>
              <a:ext uri="{FF2B5EF4-FFF2-40B4-BE49-F238E27FC236}">
                <a16:creationId xmlns:a16="http://schemas.microsoft.com/office/drawing/2014/main" id="{070900CC-DB2A-2C36-8A6F-AA739D7AA2F0}"/>
              </a:ext>
            </a:extLst>
          </p:cNvPr>
          <p:cNvSpPr txBox="1">
            <a:spLocks/>
          </p:cNvSpPr>
          <p:nvPr/>
        </p:nvSpPr>
        <p:spPr>
          <a:xfrm>
            <a:off x="1055512" y="625646"/>
            <a:ext cx="4125347" cy="1079719"/>
          </a:xfrm>
          <a:prstGeom prst="rect">
            <a:avLst/>
          </a:prstGeom>
          <a:solidFill>
            <a:srgbClr val="000000">
              <a:lumMod val="75000"/>
              <a:lumOff val="25000"/>
            </a:srgbClr>
          </a:solidFill>
          <a:ln w="12700" cap="rnd">
            <a:noFill/>
          </a:ln>
          <a:effectLst/>
        </p:spPr>
        <p:txBody>
          <a:bodyPr wrap="square" lIns="143963" tIns="179953" rIns="143963" bIns="0" rtlCol="0" anchor="t" anchorCtr="0">
            <a:noAutofit/>
          </a:bodyPr>
          <a:lstStyle>
            <a:defPPr>
              <a:defRPr lang="en-US"/>
            </a:defPPr>
            <a:lvl1pPr marR="0" lvl="0" indent="0" algn="ctr" defTabSz="1828204" fontAlgn="base">
              <a:lnSpc>
                <a:spcPct val="100000"/>
              </a:lnSpc>
              <a:spcBef>
                <a:spcPts val="0"/>
              </a:spcBef>
              <a:spcAft>
                <a:spcPts val="600"/>
              </a:spcAft>
              <a:buClrTx/>
              <a:buSzPct val="90000"/>
              <a:buFontTx/>
              <a:buNone/>
              <a:tabLst/>
              <a:defRPr kumimoji="0" sz="1400" b="0" i="0" u="none" strike="noStrike" kern="0" cap="none" spc="0" normalizeH="0" baseline="0">
                <a:ln>
                  <a:noFill/>
                </a:ln>
                <a:gradFill>
                  <a:gsLst>
                    <a:gs pos="51579">
                      <a:srgbClr val="FFFFFF"/>
                    </a:gs>
                    <a:gs pos="82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1827656">
              <a:defRPr/>
            </a:pPr>
            <a:endParaRPr lang="en-US"/>
          </a:p>
        </p:txBody>
      </p:sp>
      <p:grpSp>
        <p:nvGrpSpPr>
          <p:cNvPr id="100" name="Group 99">
            <a:extLst>
              <a:ext uri="{FF2B5EF4-FFF2-40B4-BE49-F238E27FC236}">
                <a16:creationId xmlns:a16="http://schemas.microsoft.com/office/drawing/2014/main" id="{EEB4BDC0-EE69-2EF3-ACD4-08D875E23948}"/>
              </a:ext>
              <a:ext uri="{C183D7F6-B498-43B3-948B-1728B52AA6E4}">
                <adec:decorative xmlns:adec="http://schemas.microsoft.com/office/drawing/2017/decorative" val="1"/>
              </a:ext>
            </a:extLst>
          </p:cNvPr>
          <p:cNvGrpSpPr/>
          <p:nvPr/>
        </p:nvGrpSpPr>
        <p:grpSpPr>
          <a:xfrm>
            <a:off x="1055512" y="3122342"/>
            <a:ext cx="2040172" cy="1079719"/>
            <a:chOff x="6153649" y="2884720"/>
            <a:chExt cx="2040703" cy="1080000"/>
          </a:xfrm>
        </p:grpSpPr>
        <p:sp>
          <p:nvSpPr>
            <p:cNvPr id="101" name="!!3">
              <a:extLst>
                <a:ext uri="{FF2B5EF4-FFF2-40B4-BE49-F238E27FC236}">
                  <a16:creationId xmlns:a16="http://schemas.microsoft.com/office/drawing/2014/main" id="{5E974E5A-CB26-7DA7-A4F0-1513621C1E9C}"/>
                </a:ext>
              </a:extLst>
            </p:cNvPr>
            <p:cNvSpPr txBox="1">
              <a:spLocks/>
            </p:cNvSpPr>
            <p:nvPr/>
          </p:nvSpPr>
          <p:spPr>
            <a:xfrm>
              <a:off x="6153649" y="2884720"/>
              <a:ext cx="2040703" cy="1080000"/>
            </a:xfrm>
            <a:prstGeom prst="rect">
              <a:avLst/>
            </a:prstGeom>
            <a:solidFill>
              <a:srgbClr val="000000">
                <a:lumMod val="75000"/>
                <a:lumOff val="25000"/>
              </a:srgbClr>
            </a:solidFill>
            <a:ln w="25400" cap="rnd">
              <a:noFill/>
            </a:ln>
            <a:effectLst/>
          </p:spPr>
          <p:txBody>
            <a:bodyPr wrap="square" lIns="274249" tIns="0" rIns="274249"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endParaRPr lang="en-US" sz="1400">
                <a:gradFill>
                  <a:gsLst>
                    <a:gs pos="51579">
                      <a:srgbClr val="FFFFFF"/>
                    </a:gs>
                    <a:gs pos="82000">
                      <a:srgbClr val="FFFFFF"/>
                    </a:gs>
                  </a:gsLst>
                  <a:lin ang="18900000" scaled="0"/>
                </a:gradFill>
              </a:endParaRPr>
            </a:p>
          </p:txBody>
        </p:sp>
        <p:sp>
          <p:nvSpPr>
            <p:cNvPr id="102" name="Transform">
              <a:extLst>
                <a:ext uri="{FF2B5EF4-FFF2-40B4-BE49-F238E27FC236}">
                  <a16:creationId xmlns:a16="http://schemas.microsoft.com/office/drawing/2014/main" id="{EF7E996D-5651-04C6-15FF-F6AD1C1AE7A3}"/>
                </a:ext>
              </a:extLst>
            </p:cNvPr>
            <p:cNvSpPr txBox="1">
              <a:spLocks/>
            </p:cNvSpPr>
            <p:nvPr/>
          </p:nvSpPr>
          <p:spPr>
            <a:xfrm>
              <a:off x="6487913" y="3040893"/>
              <a:ext cx="1372171" cy="193899"/>
            </a:xfrm>
            <a:prstGeom prst="rect">
              <a:avLst/>
            </a:prstGeom>
            <a:noFill/>
            <a:ln w="25400" cap="rnd">
              <a:noFill/>
            </a:ln>
            <a:effectLst/>
          </p:spPr>
          <p:txBody>
            <a:bodyPr wrap="none" lIns="0" tIns="0" rIns="0" bIns="0" rtlCol="0" anchor="ctr" anchorCtr="0">
              <a:sp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828">
                <a:spcBef>
                  <a:spcPts val="2238"/>
                </a:spcBef>
                <a:defRPr/>
              </a:pPr>
              <a:r>
                <a:rPr lang="en-US" sz="1400">
                  <a:gradFill>
                    <a:gsLst>
                      <a:gs pos="51579">
                        <a:srgbClr val="FFFFFF"/>
                      </a:gs>
                      <a:gs pos="82000">
                        <a:srgbClr val="FFFFFF"/>
                      </a:gs>
                    </a:gsLst>
                    <a:lin ang="18900000" scaled="0"/>
                  </a:gradFill>
                </a:rPr>
                <a:t>Developer Tools </a:t>
              </a:r>
            </a:p>
          </p:txBody>
        </p:sp>
        <p:pic>
          <p:nvPicPr>
            <p:cNvPr id="103" name="Picture 102" descr="Icon&#10;&#10;Description automatically generated">
              <a:extLst>
                <a:ext uri="{FF2B5EF4-FFF2-40B4-BE49-F238E27FC236}">
                  <a16:creationId xmlns:a16="http://schemas.microsoft.com/office/drawing/2014/main" id="{F638E6EC-64C5-5768-CDC8-6ED6BAEEF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785467" y="3412804"/>
              <a:ext cx="297204" cy="290058"/>
            </a:xfrm>
            <a:prstGeom prst="rect">
              <a:avLst/>
            </a:prstGeom>
          </p:spPr>
        </p:pic>
        <p:pic>
          <p:nvPicPr>
            <p:cNvPr id="104" name="Picture 4" descr="See the source image">
              <a:extLst>
                <a:ext uri="{FF2B5EF4-FFF2-40B4-BE49-F238E27FC236}">
                  <a16:creationId xmlns:a16="http://schemas.microsoft.com/office/drawing/2014/main" id="{9B7E0A5B-BED3-469D-1055-CFF94A834E6F}"/>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00348" y="3427447"/>
              <a:ext cx="289704" cy="289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7868CA56-C7C2-949C-EE45-DD8C84D37FB8}"/>
              </a:ext>
              <a:ext uri="{C183D7F6-B498-43B3-948B-1728B52AA6E4}">
                <adec:decorative xmlns:adec="http://schemas.microsoft.com/office/drawing/2017/decorative" val="1"/>
              </a:ext>
            </a:extLst>
          </p:cNvPr>
          <p:cNvGrpSpPr/>
          <p:nvPr/>
        </p:nvGrpSpPr>
        <p:grpSpPr>
          <a:xfrm>
            <a:off x="1055512" y="4235255"/>
            <a:ext cx="4125347" cy="1079719"/>
            <a:chOff x="6153649" y="3997923"/>
            <a:chExt cx="4126422" cy="1080000"/>
          </a:xfrm>
        </p:grpSpPr>
        <p:sp>
          <p:nvSpPr>
            <p:cNvPr id="106" name="!!5">
              <a:extLst>
                <a:ext uri="{FF2B5EF4-FFF2-40B4-BE49-F238E27FC236}">
                  <a16:creationId xmlns:a16="http://schemas.microsoft.com/office/drawing/2014/main" id="{EF3070A6-3DD0-EBAF-BBEC-8B3738EFA2C2}"/>
                </a:ext>
              </a:extLst>
            </p:cNvPr>
            <p:cNvSpPr/>
            <p:nvPr/>
          </p:nvSpPr>
          <p:spPr bwMode="auto">
            <a:xfrm>
              <a:off x="6153649" y="3997923"/>
              <a:ext cx="4126422" cy="1080000"/>
            </a:xfrm>
            <a:prstGeom prst="rect">
              <a:avLst/>
            </a:prstGeom>
            <a:solidFill>
              <a:srgbClr val="000000">
                <a:lumMod val="75000"/>
                <a:lumOff val="25000"/>
              </a:srgbClr>
            </a:solidFill>
            <a:ln w="25400" cap="rnd">
              <a:noFill/>
            </a:ln>
            <a:effectLst/>
          </p:spPr>
          <p:txBody>
            <a:bodyPr wrap="square" lIns="274249" tIns="0" rIns="274249" bIns="0" rtlCol="0" anchor="ctr" anchorCtr="0">
              <a:noAutofit/>
            </a:bodyPr>
            <a:lstStyle/>
            <a:p>
              <a:pPr algn="ctr" defTabSz="913828" fontAlgn="base">
                <a:lnSpc>
                  <a:spcPct val="90000"/>
                </a:lnSpc>
                <a:spcBef>
                  <a:spcPts val="2238"/>
                </a:spcBef>
                <a:spcAft>
                  <a:spcPct val="0"/>
                </a:spcAft>
                <a:buSzPct val="90000"/>
                <a:defRPr/>
              </a:pPr>
              <a:endParaRPr lang="en-US" sz="1400" kern="0">
                <a:gradFill>
                  <a:gsLst>
                    <a:gs pos="51579">
                      <a:srgbClr val="FFFFFF"/>
                    </a:gs>
                    <a:gs pos="82000">
                      <a:srgbClr val="FFFFFF"/>
                    </a:gs>
                  </a:gsLst>
                  <a:lin ang="18900000" scaled="0"/>
                </a:gradFill>
                <a:latin typeface="Segoe UI Semibold"/>
                <a:cs typeface="Segoe UI" panose="020B0502040204020203" pitchFamily="34" charset="0"/>
              </a:endParaRPr>
            </a:p>
          </p:txBody>
        </p:sp>
        <p:sp>
          <p:nvSpPr>
            <p:cNvPr id="107" name="Rectangle 106">
              <a:extLst>
                <a:ext uri="{FF2B5EF4-FFF2-40B4-BE49-F238E27FC236}">
                  <a16:creationId xmlns:a16="http://schemas.microsoft.com/office/drawing/2014/main" id="{F6014D47-DD01-7932-CC34-005B2318FA6D}"/>
                </a:ext>
              </a:extLst>
            </p:cNvPr>
            <p:cNvSpPr/>
            <p:nvPr/>
          </p:nvSpPr>
          <p:spPr bwMode="auto">
            <a:xfrm>
              <a:off x="7566043" y="4159766"/>
              <a:ext cx="1301638" cy="193899"/>
            </a:xfrm>
            <a:prstGeom prst="rect">
              <a:avLst/>
            </a:prstGeom>
            <a:noFill/>
            <a:ln w="25400" cap="rnd">
              <a:noFill/>
            </a:ln>
            <a:effectLst/>
          </p:spPr>
          <p:txBody>
            <a:bodyPr wrap="none" lIns="0" tIns="0" rIns="0" bIns="0" rtlCol="0" anchor="ctr" anchorCtr="0">
              <a:spAutoFit/>
            </a:bodyPr>
            <a:lstStyle/>
            <a:p>
              <a:pPr algn="ctr" defTabSz="913828" fontAlgn="base">
                <a:lnSpc>
                  <a:spcPct val="90000"/>
                </a:lnSpc>
                <a:spcBef>
                  <a:spcPts val="2238"/>
                </a:spcBef>
                <a:spcAft>
                  <a:spcPct val="0"/>
                </a:spcAft>
                <a:buSzPct val="90000"/>
                <a:defRPr/>
              </a:pPr>
              <a:r>
                <a:rPr lang="en-US" sz="1400" kern="0">
                  <a:gradFill>
                    <a:gsLst>
                      <a:gs pos="51579">
                        <a:srgbClr val="FFFFFF"/>
                      </a:gs>
                      <a:gs pos="82000">
                        <a:srgbClr val="FFFFFF"/>
                      </a:gs>
                    </a:gsLst>
                    <a:lin ang="18900000" scaled="0"/>
                  </a:gradFill>
                  <a:latin typeface="Segoe UI Semibold"/>
                  <a:cs typeface="Segoe UI" panose="020B0502040204020203" pitchFamily="34" charset="0"/>
                </a:rPr>
                <a:t>Microsoft Azure</a:t>
              </a:r>
            </a:p>
          </p:txBody>
        </p:sp>
        <p:grpSp>
          <p:nvGrpSpPr>
            <p:cNvPr id="108" name="Group 107">
              <a:extLst>
                <a:ext uri="{FF2B5EF4-FFF2-40B4-BE49-F238E27FC236}">
                  <a16:creationId xmlns:a16="http://schemas.microsoft.com/office/drawing/2014/main" id="{F3EB0B5B-2FC7-EDFA-11B2-07FAB0CB2FC1}"/>
                </a:ext>
              </a:extLst>
            </p:cNvPr>
            <p:cNvGrpSpPr/>
            <p:nvPr/>
          </p:nvGrpSpPr>
          <p:grpSpPr>
            <a:xfrm>
              <a:off x="6630438" y="4491603"/>
              <a:ext cx="3074330" cy="345552"/>
              <a:chOff x="6426632" y="4538317"/>
              <a:chExt cx="3481939" cy="391368"/>
            </a:xfrm>
          </p:grpSpPr>
          <p:pic>
            <p:nvPicPr>
              <p:cNvPr id="109" name="Graphic 108">
                <a:extLst>
                  <a:ext uri="{FF2B5EF4-FFF2-40B4-BE49-F238E27FC236}">
                    <a16:creationId xmlns:a16="http://schemas.microsoft.com/office/drawing/2014/main" id="{68FD4F61-4C3A-1687-E9CF-AA9BA7C41AB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26632" y="4538317"/>
                <a:ext cx="391368" cy="391368"/>
              </a:xfrm>
              <a:prstGeom prst="rect">
                <a:avLst/>
              </a:prstGeom>
            </p:spPr>
          </p:pic>
          <p:pic>
            <p:nvPicPr>
              <p:cNvPr id="110" name="Graphic 109">
                <a:extLst>
                  <a:ext uri="{FF2B5EF4-FFF2-40B4-BE49-F238E27FC236}">
                    <a16:creationId xmlns:a16="http://schemas.microsoft.com/office/drawing/2014/main" id="{CE183CDF-D3DB-1056-BE40-D992107023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7776" y="4547847"/>
                <a:ext cx="357320" cy="372308"/>
              </a:xfrm>
              <a:prstGeom prst="rect">
                <a:avLst/>
              </a:prstGeom>
              <a:effectLst/>
            </p:spPr>
          </p:pic>
          <p:pic>
            <p:nvPicPr>
              <p:cNvPr id="111" name="Graphic 110">
                <a:extLst>
                  <a:ext uri="{FF2B5EF4-FFF2-40B4-BE49-F238E27FC236}">
                    <a16:creationId xmlns:a16="http://schemas.microsoft.com/office/drawing/2014/main" id="{71ECE09D-762F-B704-F830-9028045CA1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4872" y="4554505"/>
                <a:ext cx="358990" cy="358990"/>
              </a:xfrm>
              <a:prstGeom prst="rect">
                <a:avLst/>
              </a:prstGeom>
            </p:spPr>
          </p:pic>
          <p:pic>
            <p:nvPicPr>
              <p:cNvPr id="112" name="Graphic 111">
                <a:extLst>
                  <a:ext uri="{FF2B5EF4-FFF2-40B4-BE49-F238E27FC236}">
                    <a16:creationId xmlns:a16="http://schemas.microsoft.com/office/drawing/2014/main" id="{7065F914-E472-0DE0-EAC0-55D4D34627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3784" y="4547032"/>
                <a:ext cx="373938" cy="373936"/>
              </a:xfrm>
              <a:prstGeom prst="rect">
                <a:avLst/>
              </a:prstGeom>
            </p:spPr>
          </p:pic>
          <p:pic>
            <p:nvPicPr>
              <p:cNvPr id="113" name="Picture 112" descr="A picture containing clock, drawing&#10;&#10;Description automatically generated">
                <a:extLst>
                  <a:ext uri="{FF2B5EF4-FFF2-40B4-BE49-F238E27FC236}">
                    <a16:creationId xmlns:a16="http://schemas.microsoft.com/office/drawing/2014/main" id="{ABE948DA-268A-7EB0-0D68-904EC5C70FA3}"/>
                  </a:ext>
                </a:extLst>
              </p:cNvPr>
              <p:cNvPicPr>
                <a:picLocks noChangeAspect="1"/>
              </p:cNvPicPr>
              <p:nvPr/>
            </p:nvPicPr>
            <p:blipFill rotWithShape="1">
              <a:blip r:embed="rId15"/>
              <a:srcRect r="61158"/>
              <a:stretch/>
            </p:blipFill>
            <p:spPr>
              <a:xfrm>
                <a:off x="8313638" y="4596185"/>
                <a:ext cx="370370" cy="275632"/>
              </a:xfrm>
              <a:prstGeom prst="rect">
                <a:avLst/>
              </a:prstGeom>
            </p:spPr>
          </p:pic>
          <p:pic>
            <p:nvPicPr>
              <p:cNvPr id="114" name="Graphic 113">
                <a:extLst>
                  <a:ext uri="{FF2B5EF4-FFF2-40B4-BE49-F238E27FC236}">
                    <a16:creationId xmlns:a16="http://schemas.microsoft.com/office/drawing/2014/main" id="{7966551D-ED40-4839-ED48-620244DB7D4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9577497" y="4568463"/>
                <a:ext cx="331074" cy="331074"/>
              </a:xfrm>
              <a:prstGeom prst="rect">
                <a:avLst/>
              </a:prstGeom>
            </p:spPr>
          </p:pic>
        </p:grpSp>
      </p:grpSp>
      <p:sp>
        <p:nvSpPr>
          <p:cNvPr id="115" name="Rectangle 1243">
            <a:extLst>
              <a:ext uri="{FF2B5EF4-FFF2-40B4-BE49-F238E27FC236}">
                <a16:creationId xmlns:a16="http://schemas.microsoft.com/office/drawing/2014/main" id="{0AFD0F42-AC0F-800B-79D5-68EF3D7D1BF4}"/>
              </a:ext>
            </a:extLst>
          </p:cNvPr>
          <p:cNvSpPr/>
          <p:nvPr/>
        </p:nvSpPr>
        <p:spPr bwMode="auto">
          <a:xfrm>
            <a:off x="3412917" y="3991244"/>
            <a:ext cx="192310"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BI</a:t>
            </a:r>
          </a:p>
        </p:txBody>
      </p:sp>
      <p:sp>
        <p:nvSpPr>
          <p:cNvPr id="116" name="Rectangle 1243">
            <a:extLst>
              <a:ext uri="{FF2B5EF4-FFF2-40B4-BE49-F238E27FC236}">
                <a16:creationId xmlns:a16="http://schemas.microsoft.com/office/drawing/2014/main" id="{332AD4AA-F98A-ED6F-73DA-E60ED387D4E9}"/>
              </a:ext>
            </a:extLst>
          </p:cNvPr>
          <p:cNvSpPr/>
          <p:nvPr/>
        </p:nvSpPr>
        <p:spPr bwMode="auto">
          <a:xfrm>
            <a:off x="3827033" y="3991244"/>
            <a:ext cx="192310"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Apps</a:t>
            </a:r>
          </a:p>
        </p:txBody>
      </p:sp>
      <p:sp>
        <p:nvSpPr>
          <p:cNvPr id="117" name="Rectangle 1243">
            <a:extLst>
              <a:ext uri="{FF2B5EF4-FFF2-40B4-BE49-F238E27FC236}">
                <a16:creationId xmlns:a16="http://schemas.microsoft.com/office/drawing/2014/main" id="{52768A89-B017-C453-1D6B-69E1EE5EC209}"/>
              </a:ext>
            </a:extLst>
          </p:cNvPr>
          <p:cNvSpPr/>
          <p:nvPr/>
        </p:nvSpPr>
        <p:spPr bwMode="auto">
          <a:xfrm>
            <a:off x="4218034" y="3991244"/>
            <a:ext cx="280452"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Automate</a:t>
            </a:r>
          </a:p>
        </p:txBody>
      </p:sp>
      <p:sp>
        <p:nvSpPr>
          <p:cNvPr id="118" name="Rectangle 1243">
            <a:extLst>
              <a:ext uri="{FF2B5EF4-FFF2-40B4-BE49-F238E27FC236}">
                <a16:creationId xmlns:a16="http://schemas.microsoft.com/office/drawing/2014/main" id="{02242258-AD4E-5C0F-E320-8203CFE9FE0B}"/>
              </a:ext>
            </a:extLst>
          </p:cNvPr>
          <p:cNvSpPr/>
          <p:nvPr/>
        </p:nvSpPr>
        <p:spPr bwMode="auto">
          <a:xfrm>
            <a:off x="4606981" y="3991244"/>
            <a:ext cx="376608" cy="153848"/>
          </a:xfrm>
          <a:prstGeom prst="rect">
            <a:avLst/>
          </a:prstGeom>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Power </a:t>
            </a:r>
            <a:br>
              <a:rPr lang="en-US" sz="500">
                <a:noFill/>
                <a:latin typeface="Segoe UI"/>
                <a:cs typeface="Segoe UI Semibold" panose="020B0702040204020203" pitchFamily="34" charset="0"/>
              </a:rPr>
            </a:br>
            <a:r>
              <a:rPr lang="en-US" sz="500">
                <a:noFill/>
                <a:latin typeface="Segoe UI"/>
                <a:cs typeface="Segoe UI Semibold" panose="020B0702040204020203" pitchFamily="34" charset="0"/>
              </a:rPr>
              <a:t>Virtual Agent</a:t>
            </a:r>
          </a:p>
        </p:txBody>
      </p:sp>
      <p:sp>
        <p:nvSpPr>
          <p:cNvPr id="119" name="Rectangle 118">
            <a:extLst>
              <a:ext uri="{FF2B5EF4-FFF2-40B4-BE49-F238E27FC236}">
                <a16:creationId xmlns:a16="http://schemas.microsoft.com/office/drawing/2014/main" id="{FBF31D19-6538-440B-CF8F-94CBA94F1737}"/>
              </a:ext>
              <a:ext uri="{C183D7F6-B498-43B3-948B-1728B52AA6E4}">
                <adec:decorative xmlns:adec="http://schemas.microsoft.com/office/drawing/2017/decorative" val="1"/>
              </a:ext>
            </a:extLst>
          </p:cNvPr>
          <p:cNvSpPr/>
          <p:nvPr/>
        </p:nvSpPr>
        <p:spPr bwMode="auto">
          <a:xfrm>
            <a:off x="3133045" y="4115112"/>
            <a:ext cx="2047673" cy="43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err="1">
              <a:solidFill>
                <a:srgbClr val="000000"/>
              </a:solidFill>
              <a:latin typeface="Segoe UI"/>
              <a:cs typeface="Segoe UI" pitchFamily="34" charset="0"/>
            </a:endParaRPr>
          </a:p>
        </p:txBody>
      </p:sp>
      <p:sp>
        <p:nvSpPr>
          <p:cNvPr id="120" name="Rectangle 1244">
            <a:extLst>
              <a:ext uri="{FF2B5EF4-FFF2-40B4-BE49-F238E27FC236}">
                <a16:creationId xmlns:a16="http://schemas.microsoft.com/office/drawing/2014/main" id="{B0D012B7-73D4-2952-EAC6-AB34F2BC4C92}"/>
              </a:ext>
            </a:extLst>
          </p:cNvPr>
          <p:cNvSpPr/>
          <p:nvPr/>
        </p:nvSpPr>
        <p:spPr bwMode="auto">
          <a:xfrm>
            <a:off x="3916254" y="4420810"/>
            <a:ext cx="459941" cy="76924"/>
          </a:xfrm>
          <a:prstGeom prst="rect">
            <a:avLst/>
          </a:prstGeom>
          <a:noFill/>
          <a:ln>
            <a:noFill/>
          </a:ln>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Data connectors</a:t>
            </a:r>
          </a:p>
        </p:txBody>
      </p:sp>
      <p:grpSp>
        <p:nvGrpSpPr>
          <p:cNvPr id="121" name="Graphic 29">
            <a:extLst>
              <a:ext uri="{FF2B5EF4-FFF2-40B4-BE49-F238E27FC236}">
                <a16:creationId xmlns:a16="http://schemas.microsoft.com/office/drawing/2014/main" id="{9C27238E-4EAA-B199-4604-37EC124DC258}"/>
              </a:ext>
              <a:ext uri="{C183D7F6-B498-43B3-948B-1728B52AA6E4}">
                <adec:decorative xmlns:adec="http://schemas.microsoft.com/office/drawing/2017/decorative" val="1"/>
              </a:ext>
            </a:extLst>
          </p:cNvPr>
          <p:cNvGrpSpPr/>
          <p:nvPr/>
        </p:nvGrpSpPr>
        <p:grpSpPr>
          <a:xfrm>
            <a:off x="4070423" y="4216846"/>
            <a:ext cx="170060" cy="157287"/>
            <a:chOff x="6799222" y="6002148"/>
            <a:chExt cx="672708" cy="622181"/>
          </a:xfrm>
          <a:noFill/>
        </p:grpSpPr>
        <p:sp>
          <p:nvSpPr>
            <p:cNvPr id="122" name="Graphic 29">
              <a:extLst>
                <a:ext uri="{FF2B5EF4-FFF2-40B4-BE49-F238E27FC236}">
                  <a16:creationId xmlns:a16="http://schemas.microsoft.com/office/drawing/2014/main" id="{7F240402-ABAD-F3AD-3911-3A3CC144F1BF}"/>
                </a:ext>
              </a:extLst>
            </p:cNvPr>
            <p:cNvSpPr/>
            <p:nvPr/>
          </p:nvSpPr>
          <p:spPr>
            <a:xfrm rot="13500000">
              <a:off x="7394342" y="5973399"/>
              <a:ext cx="48839" cy="106337"/>
            </a:xfrm>
            <a:custGeom>
              <a:avLst/>
              <a:gdLst>
                <a:gd name="connsiteX0" fmla="*/ 37 w 48838"/>
                <a:gd name="connsiteY0" fmla="*/ 0 h 106338"/>
                <a:gd name="connsiteX1" fmla="*/ 48838 w 48838"/>
                <a:gd name="connsiteY1" fmla="*/ 0 h 106338"/>
                <a:gd name="connsiteX2" fmla="*/ 48838 w 48838"/>
                <a:gd name="connsiteY2" fmla="*/ 0 h 106338"/>
                <a:gd name="connsiteX3" fmla="*/ 48838 w 48838"/>
                <a:gd name="connsiteY3" fmla="*/ 97308 h 106338"/>
                <a:gd name="connsiteX4" fmla="*/ 39808 w 48838"/>
                <a:gd name="connsiteY4" fmla="*/ 106338 h 106338"/>
                <a:gd name="connsiteX5" fmla="*/ 9030 w 48838"/>
                <a:gd name="connsiteY5" fmla="*/ 106338 h 106338"/>
                <a:gd name="connsiteX6" fmla="*/ 0 w 48838"/>
                <a:gd name="connsiteY6" fmla="*/ 97308 h 106338"/>
                <a:gd name="connsiteX7" fmla="*/ 0 w 48838"/>
                <a:gd name="connsiteY7" fmla="*/ 0 h 106338"/>
                <a:gd name="connsiteX8" fmla="*/ 0 w 48838"/>
                <a:gd name="connsiteY8" fmla="*/ 0 h 10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38" h="106338">
                  <a:moveTo>
                    <a:pt x="37" y="0"/>
                  </a:moveTo>
                  <a:lnTo>
                    <a:pt x="48838" y="0"/>
                  </a:lnTo>
                  <a:lnTo>
                    <a:pt x="48838" y="0"/>
                  </a:lnTo>
                  <a:lnTo>
                    <a:pt x="48838" y="97308"/>
                  </a:lnTo>
                  <a:cubicBezTo>
                    <a:pt x="48838" y="102295"/>
                    <a:pt x="44795" y="106338"/>
                    <a:pt x="39808" y="106338"/>
                  </a:cubicBezTo>
                  <a:lnTo>
                    <a:pt x="9030" y="106338"/>
                  </a:lnTo>
                  <a:cubicBezTo>
                    <a:pt x="4043" y="106338"/>
                    <a:pt x="0" y="102295"/>
                    <a:pt x="0" y="97308"/>
                  </a:cubicBezTo>
                  <a:lnTo>
                    <a:pt x="0" y="0"/>
                  </a:lnTo>
                  <a:lnTo>
                    <a:pt x="0" y="0"/>
                  </a:ln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3" name="Graphic 29">
              <a:extLst>
                <a:ext uri="{FF2B5EF4-FFF2-40B4-BE49-F238E27FC236}">
                  <a16:creationId xmlns:a16="http://schemas.microsoft.com/office/drawing/2014/main" id="{C438EBFA-B20B-8319-789B-4CA652627E93}"/>
                </a:ext>
              </a:extLst>
            </p:cNvPr>
            <p:cNvSpPr/>
            <p:nvPr/>
          </p:nvSpPr>
          <p:spPr>
            <a:xfrm rot="2700000">
              <a:off x="6827254" y="6547349"/>
              <a:ext cx="48948" cy="105012"/>
            </a:xfrm>
            <a:custGeom>
              <a:avLst/>
              <a:gdLst>
                <a:gd name="connsiteX0" fmla="*/ 0 w 48948"/>
                <a:gd name="connsiteY0" fmla="*/ 0 h 105012"/>
                <a:gd name="connsiteX1" fmla="*/ 48949 w 48948"/>
                <a:gd name="connsiteY1" fmla="*/ 0 h 105012"/>
                <a:gd name="connsiteX2" fmla="*/ 48949 w 48948"/>
                <a:gd name="connsiteY2" fmla="*/ 0 h 105012"/>
                <a:gd name="connsiteX3" fmla="*/ 48949 w 48948"/>
                <a:gd name="connsiteY3" fmla="*/ 96055 h 105012"/>
                <a:gd name="connsiteX4" fmla="*/ 39992 w 48948"/>
                <a:gd name="connsiteY4" fmla="*/ 105011 h 105012"/>
                <a:gd name="connsiteX5" fmla="*/ 9104 w 48948"/>
                <a:gd name="connsiteY5" fmla="*/ 105011 h 105012"/>
                <a:gd name="connsiteX6" fmla="*/ 1 w 48948"/>
                <a:gd name="connsiteY6" fmla="*/ 96202 h 105012"/>
                <a:gd name="connsiteX7" fmla="*/ 0 w 48948"/>
                <a:gd name="connsiteY7" fmla="*/ 96055 h 105012"/>
                <a:gd name="connsiteX8" fmla="*/ 0 w 48948"/>
                <a:gd name="connsiteY8" fmla="*/ 0 h 105012"/>
                <a:gd name="connsiteX9" fmla="*/ 0 w 48948"/>
                <a:gd name="connsiteY9" fmla="*/ 0 h 1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8" h="105012">
                  <a:moveTo>
                    <a:pt x="0" y="0"/>
                  </a:moveTo>
                  <a:lnTo>
                    <a:pt x="48949" y="0"/>
                  </a:lnTo>
                  <a:lnTo>
                    <a:pt x="48949" y="0"/>
                  </a:lnTo>
                  <a:lnTo>
                    <a:pt x="48949" y="96055"/>
                  </a:lnTo>
                  <a:cubicBezTo>
                    <a:pt x="48949" y="101001"/>
                    <a:pt x="44939" y="105011"/>
                    <a:pt x="39992" y="105011"/>
                  </a:cubicBezTo>
                  <a:lnTo>
                    <a:pt x="9104" y="105011"/>
                  </a:lnTo>
                  <a:cubicBezTo>
                    <a:pt x="4158" y="105093"/>
                    <a:pt x="83" y="101149"/>
                    <a:pt x="1" y="96202"/>
                  </a:cubicBezTo>
                  <a:cubicBezTo>
                    <a:pt x="0" y="96154"/>
                    <a:pt x="0" y="96103"/>
                    <a:pt x="0" y="96055"/>
                  </a:cubicBezTo>
                  <a:lnTo>
                    <a:pt x="0" y="0"/>
                  </a:lnTo>
                  <a:lnTo>
                    <a:pt x="0" y="0"/>
                  </a:ln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4" name="Graphic 29">
              <a:extLst>
                <a:ext uri="{FF2B5EF4-FFF2-40B4-BE49-F238E27FC236}">
                  <a16:creationId xmlns:a16="http://schemas.microsoft.com/office/drawing/2014/main" id="{D0961849-A845-686E-9FDA-9685AC14CD22}"/>
                </a:ext>
              </a:extLst>
            </p:cNvPr>
            <p:cNvSpPr/>
            <p:nvPr/>
          </p:nvSpPr>
          <p:spPr>
            <a:xfrm>
              <a:off x="6848161" y="6349278"/>
              <a:ext cx="251439" cy="251439"/>
            </a:xfrm>
            <a:custGeom>
              <a:avLst/>
              <a:gdLst>
                <a:gd name="connsiteX0" fmla="*/ 34008 w 251439"/>
                <a:gd name="connsiteY0" fmla="*/ 53224 h 251439"/>
                <a:gd name="connsiteX1" fmla="*/ 34008 w 251439"/>
                <a:gd name="connsiteY1" fmla="*/ 217432 h 251439"/>
                <a:gd name="connsiteX2" fmla="*/ 198215 w 251439"/>
                <a:gd name="connsiteY2" fmla="*/ 217432 h 251439"/>
                <a:gd name="connsiteX3" fmla="*/ 251440 w 251439"/>
                <a:gd name="connsiteY3" fmla="*/ 164170 h 251439"/>
                <a:gd name="connsiteX4" fmla="*/ 87270 w 251439"/>
                <a:gd name="connsiteY4" fmla="*/ 0 h 25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9" h="251439">
                  <a:moveTo>
                    <a:pt x="34008" y="53224"/>
                  </a:moveTo>
                  <a:cubicBezTo>
                    <a:pt x="-11336" y="98568"/>
                    <a:pt x="-11336" y="172088"/>
                    <a:pt x="34008" y="217432"/>
                  </a:cubicBezTo>
                  <a:cubicBezTo>
                    <a:pt x="79353" y="262776"/>
                    <a:pt x="152871" y="262776"/>
                    <a:pt x="198215" y="217432"/>
                  </a:cubicBezTo>
                  <a:lnTo>
                    <a:pt x="251440" y="164170"/>
                  </a:lnTo>
                  <a:lnTo>
                    <a:pt x="8727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5" name="Graphic 29">
              <a:extLst>
                <a:ext uri="{FF2B5EF4-FFF2-40B4-BE49-F238E27FC236}">
                  <a16:creationId xmlns:a16="http://schemas.microsoft.com/office/drawing/2014/main" id="{F1C494E7-C652-1FD1-0343-AAD600A2B269}"/>
                </a:ext>
              </a:extLst>
            </p:cNvPr>
            <p:cNvSpPr/>
            <p:nvPr/>
          </p:nvSpPr>
          <p:spPr>
            <a:xfrm rot="2700000">
              <a:off x="7025895" y="6276963"/>
              <a:ext cx="39476" cy="111682"/>
            </a:xfrm>
            <a:custGeom>
              <a:avLst/>
              <a:gdLst>
                <a:gd name="connsiteX0" fmla="*/ 17434 w 39476"/>
                <a:gd name="connsiteY0" fmla="*/ 37 h 111682"/>
                <a:gd name="connsiteX1" fmla="*/ 22005 w 39476"/>
                <a:gd name="connsiteY1" fmla="*/ 37 h 111682"/>
                <a:gd name="connsiteX2" fmla="*/ 39476 w 39476"/>
                <a:gd name="connsiteY2" fmla="*/ 17508 h 111682"/>
                <a:gd name="connsiteX3" fmla="*/ 39476 w 39476"/>
                <a:gd name="connsiteY3" fmla="*/ 111683 h 111682"/>
                <a:gd name="connsiteX4" fmla="*/ 39476 w 39476"/>
                <a:gd name="connsiteY4" fmla="*/ 111683 h 111682"/>
                <a:gd name="connsiteX5" fmla="*/ 0 w 39476"/>
                <a:gd name="connsiteY5" fmla="*/ 111683 h 111682"/>
                <a:gd name="connsiteX6" fmla="*/ 0 w 39476"/>
                <a:gd name="connsiteY6" fmla="*/ 111683 h 111682"/>
                <a:gd name="connsiteX7" fmla="*/ 0 w 39476"/>
                <a:gd name="connsiteY7" fmla="*/ 17471 h 111682"/>
                <a:gd name="connsiteX8" fmla="*/ 17471 w 39476"/>
                <a:gd name="connsiteY8" fmla="*/ 0 h 11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6" h="111682">
                  <a:moveTo>
                    <a:pt x="17434" y="37"/>
                  </a:moveTo>
                  <a:lnTo>
                    <a:pt x="22005" y="37"/>
                  </a:lnTo>
                  <a:cubicBezTo>
                    <a:pt x="31654" y="37"/>
                    <a:pt x="39476" y="7859"/>
                    <a:pt x="39476" y="17508"/>
                  </a:cubicBezTo>
                  <a:lnTo>
                    <a:pt x="39476" y="111683"/>
                  </a:lnTo>
                  <a:lnTo>
                    <a:pt x="39476" y="111683"/>
                  </a:lnTo>
                  <a:lnTo>
                    <a:pt x="0" y="111683"/>
                  </a:lnTo>
                  <a:lnTo>
                    <a:pt x="0" y="111683"/>
                  </a:lnTo>
                  <a:lnTo>
                    <a:pt x="0" y="17471"/>
                  </a:lnTo>
                  <a:cubicBezTo>
                    <a:pt x="0" y="7822"/>
                    <a:pt x="7822"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6" name="Graphic 29">
              <a:extLst>
                <a:ext uri="{FF2B5EF4-FFF2-40B4-BE49-F238E27FC236}">
                  <a16:creationId xmlns:a16="http://schemas.microsoft.com/office/drawing/2014/main" id="{102FBFDD-8427-3536-C9A4-68A1F349791A}"/>
                </a:ext>
              </a:extLst>
            </p:cNvPr>
            <p:cNvSpPr/>
            <p:nvPr/>
          </p:nvSpPr>
          <p:spPr>
            <a:xfrm rot="2700000">
              <a:off x="7094893" y="6345978"/>
              <a:ext cx="39476" cy="111793"/>
            </a:xfrm>
            <a:custGeom>
              <a:avLst/>
              <a:gdLst>
                <a:gd name="connsiteX0" fmla="*/ 17434 w 39476"/>
                <a:gd name="connsiteY0" fmla="*/ 37 h 111793"/>
                <a:gd name="connsiteX1" fmla="*/ 22005 w 39476"/>
                <a:gd name="connsiteY1" fmla="*/ 37 h 111793"/>
                <a:gd name="connsiteX2" fmla="*/ 39476 w 39476"/>
                <a:gd name="connsiteY2" fmla="*/ 17508 h 111793"/>
                <a:gd name="connsiteX3" fmla="*/ 39476 w 39476"/>
                <a:gd name="connsiteY3" fmla="*/ 111794 h 111793"/>
                <a:gd name="connsiteX4" fmla="*/ 39476 w 39476"/>
                <a:gd name="connsiteY4" fmla="*/ 111794 h 111793"/>
                <a:gd name="connsiteX5" fmla="*/ 0 w 39476"/>
                <a:gd name="connsiteY5" fmla="*/ 111794 h 111793"/>
                <a:gd name="connsiteX6" fmla="*/ 0 w 39476"/>
                <a:gd name="connsiteY6" fmla="*/ 111794 h 111793"/>
                <a:gd name="connsiteX7" fmla="*/ 0 w 39476"/>
                <a:gd name="connsiteY7" fmla="*/ 17471 h 111793"/>
                <a:gd name="connsiteX8" fmla="*/ 17471 w 39476"/>
                <a:gd name="connsiteY8" fmla="*/ 0 h 11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6" h="111793">
                  <a:moveTo>
                    <a:pt x="17434" y="37"/>
                  </a:moveTo>
                  <a:lnTo>
                    <a:pt x="22005" y="37"/>
                  </a:lnTo>
                  <a:cubicBezTo>
                    <a:pt x="31654" y="37"/>
                    <a:pt x="39476" y="7859"/>
                    <a:pt x="39476" y="17508"/>
                  </a:cubicBezTo>
                  <a:lnTo>
                    <a:pt x="39476" y="111794"/>
                  </a:lnTo>
                  <a:lnTo>
                    <a:pt x="39476" y="111794"/>
                  </a:lnTo>
                  <a:lnTo>
                    <a:pt x="0" y="111794"/>
                  </a:lnTo>
                  <a:lnTo>
                    <a:pt x="0" y="111794"/>
                  </a:lnTo>
                  <a:lnTo>
                    <a:pt x="0" y="17471"/>
                  </a:lnTo>
                  <a:cubicBezTo>
                    <a:pt x="0" y="7822"/>
                    <a:pt x="7822"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27" name="Graphic 29">
              <a:extLst>
                <a:ext uri="{FF2B5EF4-FFF2-40B4-BE49-F238E27FC236}">
                  <a16:creationId xmlns:a16="http://schemas.microsoft.com/office/drawing/2014/main" id="{92803900-CE3A-6B87-43F4-FC7D1D8E59F4}"/>
                </a:ext>
              </a:extLst>
            </p:cNvPr>
            <p:cNvSpPr/>
            <p:nvPr/>
          </p:nvSpPr>
          <p:spPr>
            <a:xfrm rot="2700000">
              <a:off x="6893301" y="6389856"/>
              <a:ext cx="276995" cy="51528"/>
            </a:xfrm>
            <a:custGeom>
              <a:avLst/>
              <a:gdLst>
                <a:gd name="connsiteX0" fmla="*/ 268260 w 276995"/>
                <a:gd name="connsiteY0" fmla="*/ 0 h 51528"/>
                <a:gd name="connsiteX1" fmla="*/ 276996 w 276995"/>
                <a:gd name="connsiteY1" fmla="*/ 0 h 51528"/>
                <a:gd name="connsiteX2" fmla="*/ 276996 w 276995"/>
                <a:gd name="connsiteY2" fmla="*/ 51529 h 51528"/>
                <a:gd name="connsiteX3" fmla="*/ 268260 w 276995"/>
                <a:gd name="connsiteY3" fmla="*/ 51529 h 51528"/>
                <a:gd name="connsiteX4" fmla="*/ 8736 w 276995"/>
                <a:gd name="connsiteY4" fmla="*/ 51529 h 51528"/>
                <a:gd name="connsiteX5" fmla="*/ 0 w 276995"/>
                <a:gd name="connsiteY5" fmla="*/ 51529 h 51528"/>
                <a:gd name="connsiteX6" fmla="*/ 0 w 276995"/>
                <a:gd name="connsiteY6" fmla="*/ 0 h 51528"/>
                <a:gd name="connsiteX7" fmla="*/ 8736 w 276995"/>
                <a:gd name="connsiteY7" fmla="*/ 0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995" h="51528">
                  <a:moveTo>
                    <a:pt x="268260" y="0"/>
                  </a:moveTo>
                  <a:cubicBezTo>
                    <a:pt x="273085" y="0"/>
                    <a:pt x="276996" y="0"/>
                    <a:pt x="276996" y="0"/>
                  </a:cubicBezTo>
                  <a:lnTo>
                    <a:pt x="276996" y="51529"/>
                  </a:lnTo>
                  <a:cubicBezTo>
                    <a:pt x="276996" y="51529"/>
                    <a:pt x="273085" y="51529"/>
                    <a:pt x="268260" y="51529"/>
                  </a:cubicBezTo>
                  <a:lnTo>
                    <a:pt x="8736" y="51529"/>
                  </a:lnTo>
                  <a:cubicBezTo>
                    <a:pt x="3911" y="51529"/>
                    <a:pt x="0" y="51529"/>
                    <a:pt x="0" y="51529"/>
                  </a:cubicBezTo>
                  <a:lnTo>
                    <a:pt x="0" y="0"/>
                  </a:lnTo>
                  <a:cubicBezTo>
                    <a:pt x="0" y="0"/>
                    <a:pt x="3911" y="0"/>
                    <a:pt x="87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8" name="Graphic 29">
              <a:extLst>
                <a:ext uri="{FF2B5EF4-FFF2-40B4-BE49-F238E27FC236}">
                  <a16:creationId xmlns:a16="http://schemas.microsoft.com/office/drawing/2014/main" id="{1F10244B-EDD0-4CDF-DFB6-160F6E3C2D9A}"/>
                </a:ext>
              </a:extLst>
            </p:cNvPr>
            <p:cNvSpPr/>
            <p:nvPr/>
          </p:nvSpPr>
          <p:spPr>
            <a:xfrm>
              <a:off x="7171284" y="6025417"/>
              <a:ext cx="251437" cy="251439"/>
            </a:xfrm>
            <a:custGeom>
              <a:avLst/>
              <a:gdLst>
                <a:gd name="connsiteX0" fmla="*/ 217432 w 251439"/>
                <a:gd name="connsiteY0" fmla="*/ 198215 h 251439"/>
                <a:gd name="connsiteX1" fmla="*/ 217432 w 251439"/>
                <a:gd name="connsiteY1" fmla="*/ 34008 h 251439"/>
                <a:gd name="connsiteX2" fmla="*/ 53224 w 251439"/>
                <a:gd name="connsiteY2" fmla="*/ 34008 h 251439"/>
                <a:gd name="connsiteX3" fmla="*/ 0 w 251439"/>
                <a:gd name="connsiteY3" fmla="*/ 87270 h 251439"/>
                <a:gd name="connsiteX4" fmla="*/ 164170 w 251439"/>
                <a:gd name="connsiteY4" fmla="*/ 251440 h 25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9" h="251439">
                  <a:moveTo>
                    <a:pt x="217432" y="198215"/>
                  </a:moveTo>
                  <a:cubicBezTo>
                    <a:pt x="262776" y="152871"/>
                    <a:pt x="262776" y="79353"/>
                    <a:pt x="217432" y="34008"/>
                  </a:cubicBezTo>
                  <a:cubicBezTo>
                    <a:pt x="172088" y="-11336"/>
                    <a:pt x="98568" y="-11336"/>
                    <a:pt x="53224" y="34008"/>
                  </a:cubicBezTo>
                  <a:lnTo>
                    <a:pt x="0" y="87270"/>
                  </a:lnTo>
                  <a:lnTo>
                    <a:pt x="164170" y="25144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29" name="Graphic 29">
              <a:extLst>
                <a:ext uri="{FF2B5EF4-FFF2-40B4-BE49-F238E27FC236}">
                  <a16:creationId xmlns:a16="http://schemas.microsoft.com/office/drawing/2014/main" id="{407C30F6-DA7C-C9E1-D944-6589ABEB8F1D}"/>
                </a:ext>
              </a:extLst>
            </p:cNvPr>
            <p:cNvSpPr/>
            <p:nvPr/>
          </p:nvSpPr>
          <p:spPr>
            <a:xfrm rot="13500000">
              <a:off x="7205616" y="6237340"/>
              <a:ext cx="39512" cy="111756"/>
            </a:xfrm>
            <a:custGeom>
              <a:avLst/>
              <a:gdLst>
                <a:gd name="connsiteX0" fmla="*/ 17471 w 39512"/>
                <a:gd name="connsiteY0" fmla="*/ 0 h 111756"/>
                <a:gd name="connsiteX1" fmla="*/ 22042 w 39512"/>
                <a:gd name="connsiteY1" fmla="*/ 0 h 111756"/>
                <a:gd name="connsiteX2" fmla="*/ 39513 w 39512"/>
                <a:gd name="connsiteY2" fmla="*/ 17471 h 111756"/>
                <a:gd name="connsiteX3" fmla="*/ 39513 w 39512"/>
                <a:gd name="connsiteY3" fmla="*/ 111757 h 111756"/>
                <a:gd name="connsiteX4" fmla="*/ 39513 w 39512"/>
                <a:gd name="connsiteY4" fmla="*/ 111757 h 111756"/>
                <a:gd name="connsiteX5" fmla="*/ 0 w 39512"/>
                <a:gd name="connsiteY5" fmla="*/ 111757 h 111756"/>
                <a:gd name="connsiteX6" fmla="*/ 0 w 39512"/>
                <a:gd name="connsiteY6" fmla="*/ 111757 h 111756"/>
                <a:gd name="connsiteX7" fmla="*/ 0 w 39512"/>
                <a:gd name="connsiteY7" fmla="*/ 17361 h 111756"/>
                <a:gd name="connsiteX8" fmla="*/ 17471 w 39512"/>
                <a:gd name="connsiteY8" fmla="*/ 0 h 1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12" h="111756">
                  <a:moveTo>
                    <a:pt x="17471" y="0"/>
                  </a:moveTo>
                  <a:lnTo>
                    <a:pt x="22042" y="0"/>
                  </a:lnTo>
                  <a:cubicBezTo>
                    <a:pt x="31691" y="0"/>
                    <a:pt x="39513" y="7822"/>
                    <a:pt x="39513" y="17471"/>
                  </a:cubicBezTo>
                  <a:lnTo>
                    <a:pt x="39513" y="111757"/>
                  </a:lnTo>
                  <a:lnTo>
                    <a:pt x="39513" y="111757"/>
                  </a:lnTo>
                  <a:lnTo>
                    <a:pt x="0" y="111757"/>
                  </a:lnTo>
                  <a:lnTo>
                    <a:pt x="0" y="111757"/>
                  </a:lnTo>
                  <a:lnTo>
                    <a:pt x="0" y="17361"/>
                  </a:lnTo>
                  <a:cubicBezTo>
                    <a:pt x="59" y="7755"/>
                    <a:pt x="7866" y="0"/>
                    <a:pt x="17471" y="0"/>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30" name="Graphic 29">
              <a:extLst>
                <a:ext uri="{FF2B5EF4-FFF2-40B4-BE49-F238E27FC236}">
                  <a16:creationId xmlns:a16="http://schemas.microsoft.com/office/drawing/2014/main" id="{5ADF3C18-AFB3-5A38-A36E-C58605D7DB8F}"/>
                </a:ext>
              </a:extLst>
            </p:cNvPr>
            <p:cNvSpPr/>
            <p:nvPr/>
          </p:nvSpPr>
          <p:spPr>
            <a:xfrm rot="13500000">
              <a:off x="7136517" y="6168418"/>
              <a:ext cx="39512" cy="111720"/>
            </a:xfrm>
            <a:custGeom>
              <a:avLst/>
              <a:gdLst>
                <a:gd name="connsiteX0" fmla="*/ 17471 w 39512"/>
                <a:gd name="connsiteY0" fmla="*/ 0 h 111719"/>
                <a:gd name="connsiteX1" fmla="*/ 22042 w 39512"/>
                <a:gd name="connsiteY1" fmla="*/ 0 h 111719"/>
                <a:gd name="connsiteX2" fmla="*/ 39513 w 39512"/>
                <a:gd name="connsiteY2" fmla="*/ 17471 h 111719"/>
                <a:gd name="connsiteX3" fmla="*/ 39513 w 39512"/>
                <a:gd name="connsiteY3" fmla="*/ 111720 h 111719"/>
                <a:gd name="connsiteX4" fmla="*/ 39513 w 39512"/>
                <a:gd name="connsiteY4" fmla="*/ 111720 h 111719"/>
                <a:gd name="connsiteX5" fmla="*/ 0 w 39512"/>
                <a:gd name="connsiteY5" fmla="*/ 111720 h 111719"/>
                <a:gd name="connsiteX6" fmla="*/ 0 w 39512"/>
                <a:gd name="connsiteY6" fmla="*/ 111720 h 111719"/>
                <a:gd name="connsiteX7" fmla="*/ 0 w 39512"/>
                <a:gd name="connsiteY7" fmla="*/ 17508 h 111719"/>
                <a:gd name="connsiteX8" fmla="*/ 17471 w 39512"/>
                <a:gd name="connsiteY8" fmla="*/ 37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12" h="111719">
                  <a:moveTo>
                    <a:pt x="17471" y="0"/>
                  </a:moveTo>
                  <a:lnTo>
                    <a:pt x="22042" y="0"/>
                  </a:lnTo>
                  <a:cubicBezTo>
                    <a:pt x="31691" y="0"/>
                    <a:pt x="39513" y="7822"/>
                    <a:pt x="39513" y="17471"/>
                  </a:cubicBezTo>
                  <a:lnTo>
                    <a:pt x="39513" y="111720"/>
                  </a:lnTo>
                  <a:lnTo>
                    <a:pt x="39513" y="111720"/>
                  </a:lnTo>
                  <a:lnTo>
                    <a:pt x="0" y="111720"/>
                  </a:lnTo>
                  <a:lnTo>
                    <a:pt x="0" y="111720"/>
                  </a:lnTo>
                  <a:lnTo>
                    <a:pt x="0" y="17508"/>
                  </a:lnTo>
                  <a:cubicBezTo>
                    <a:pt x="0" y="7859"/>
                    <a:pt x="7822" y="37"/>
                    <a:pt x="17471" y="37"/>
                  </a:cubicBezTo>
                  <a:close/>
                </a:path>
              </a:pathLst>
            </a:custGeom>
            <a:grpFill/>
            <a:ln w="36513" cap="flat">
              <a:noFill/>
              <a:prstDash val="solid"/>
              <a:miter/>
            </a:ln>
          </p:spPr>
          <p:txBody>
            <a:bodyPr rtlCol="0" anchor="ctr"/>
            <a:lstStyle/>
            <a:p>
              <a:pPr defTabSz="914126">
                <a:defRPr/>
              </a:pPr>
              <a:endParaRPr lang="en-US" sz="700" kern="0">
                <a:solidFill>
                  <a:srgbClr val="000000"/>
                </a:solidFill>
                <a:latin typeface="Segoe UI"/>
              </a:endParaRPr>
            </a:p>
          </p:txBody>
        </p:sp>
        <p:sp>
          <p:nvSpPr>
            <p:cNvPr id="131" name="Graphic 29">
              <a:extLst>
                <a:ext uri="{FF2B5EF4-FFF2-40B4-BE49-F238E27FC236}">
                  <a16:creationId xmlns:a16="http://schemas.microsoft.com/office/drawing/2014/main" id="{84AD5C5E-4F14-70EE-DD18-EFA3FB977BD1}"/>
                </a:ext>
              </a:extLst>
            </p:cNvPr>
            <p:cNvSpPr/>
            <p:nvPr/>
          </p:nvSpPr>
          <p:spPr>
            <a:xfrm rot="13500000">
              <a:off x="7100589" y="6184749"/>
              <a:ext cx="276995" cy="51528"/>
            </a:xfrm>
            <a:custGeom>
              <a:avLst/>
              <a:gdLst>
                <a:gd name="connsiteX0" fmla="*/ 268260 w 276995"/>
                <a:gd name="connsiteY0" fmla="*/ 0 h 51528"/>
                <a:gd name="connsiteX1" fmla="*/ 276996 w 276995"/>
                <a:gd name="connsiteY1" fmla="*/ 0 h 51528"/>
                <a:gd name="connsiteX2" fmla="*/ 276996 w 276995"/>
                <a:gd name="connsiteY2" fmla="*/ 51529 h 51528"/>
                <a:gd name="connsiteX3" fmla="*/ 268260 w 276995"/>
                <a:gd name="connsiteY3" fmla="*/ 51529 h 51528"/>
                <a:gd name="connsiteX4" fmla="*/ 8736 w 276995"/>
                <a:gd name="connsiteY4" fmla="*/ 51529 h 51528"/>
                <a:gd name="connsiteX5" fmla="*/ 0 w 276995"/>
                <a:gd name="connsiteY5" fmla="*/ 51529 h 51528"/>
                <a:gd name="connsiteX6" fmla="*/ 0 w 276995"/>
                <a:gd name="connsiteY6" fmla="*/ 0 h 51528"/>
                <a:gd name="connsiteX7" fmla="*/ 8736 w 276995"/>
                <a:gd name="connsiteY7" fmla="*/ 0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995" h="51528">
                  <a:moveTo>
                    <a:pt x="268260" y="0"/>
                  </a:moveTo>
                  <a:cubicBezTo>
                    <a:pt x="273085" y="0"/>
                    <a:pt x="276996" y="0"/>
                    <a:pt x="276996" y="0"/>
                  </a:cubicBezTo>
                  <a:lnTo>
                    <a:pt x="276996" y="51529"/>
                  </a:lnTo>
                  <a:cubicBezTo>
                    <a:pt x="276996" y="51529"/>
                    <a:pt x="273085" y="51529"/>
                    <a:pt x="268260" y="51529"/>
                  </a:cubicBezTo>
                  <a:lnTo>
                    <a:pt x="8736" y="51529"/>
                  </a:lnTo>
                  <a:cubicBezTo>
                    <a:pt x="3911" y="51529"/>
                    <a:pt x="0" y="51529"/>
                    <a:pt x="0" y="51529"/>
                  </a:cubicBezTo>
                  <a:lnTo>
                    <a:pt x="0" y="0"/>
                  </a:lnTo>
                  <a:cubicBezTo>
                    <a:pt x="0" y="0"/>
                    <a:pt x="3911" y="0"/>
                    <a:pt x="87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grpSp>
      <p:sp>
        <p:nvSpPr>
          <p:cNvPr id="132" name="Rectangle 1259">
            <a:extLst>
              <a:ext uri="{FF2B5EF4-FFF2-40B4-BE49-F238E27FC236}">
                <a16:creationId xmlns:a16="http://schemas.microsoft.com/office/drawing/2014/main" id="{375E8B5F-6520-30F5-E32B-C2BB2B47EA5B}"/>
              </a:ext>
            </a:extLst>
          </p:cNvPr>
          <p:cNvSpPr/>
          <p:nvPr/>
        </p:nvSpPr>
        <p:spPr bwMode="auto">
          <a:xfrm>
            <a:off x="4639225" y="4420810"/>
            <a:ext cx="277247" cy="76924"/>
          </a:xfrm>
          <a:prstGeom prst="rect">
            <a:avLst/>
          </a:prstGeom>
          <a:noFill/>
          <a:ln>
            <a:noFill/>
          </a:ln>
        </p:spPr>
        <p:txBody>
          <a:bodyPr wrap="none" lIns="0" tIns="0" rIns="0" bIns="0" anchor="ctr">
            <a:spAutoFit/>
          </a:bodyPr>
          <a:lstStyle/>
          <a:p>
            <a:pPr algn="ctr" defTabSz="860663">
              <a:spcAft>
                <a:spcPts val="400"/>
              </a:spcAft>
              <a:defRPr/>
            </a:pPr>
            <a:r>
              <a:rPr lang="en-US" sz="500">
                <a:noFill/>
                <a:latin typeface="Segoe UI"/>
                <a:cs typeface="Segoe UI Semibold" panose="020B0702040204020203" pitchFamily="34" charset="0"/>
              </a:rPr>
              <a:t>AI Builder</a:t>
            </a:r>
          </a:p>
        </p:txBody>
      </p:sp>
      <p:grpSp>
        <p:nvGrpSpPr>
          <p:cNvPr id="133" name="Group 132">
            <a:extLst>
              <a:ext uri="{FF2B5EF4-FFF2-40B4-BE49-F238E27FC236}">
                <a16:creationId xmlns:a16="http://schemas.microsoft.com/office/drawing/2014/main" id="{92423D17-D572-BEAF-D27E-CCBCB724155D}"/>
              </a:ext>
              <a:ext uri="{C183D7F6-B498-43B3-948B-1728B52AA6E4}">
                <adec:decorative xmlns:adec="http://schemas.microsoft.com/office/drawing/2017/decorative" val="1"/>
              </a:ext>
            </a:extLst>
          </p:cNvPr>
          <p:cNvGrpSpPr/>
          <p:nvPr/>
        </p:nvGrpSpPr>
        <p:grpSpPr>
          <a:xfrm>
            <a:off x="4683756" y="4218472"/>
            <a:ext cx="150568" cy="154037"/>
            <a:chOff x="10082479" y="4923788"/>
            <a:chExt cx="493447" cy="504816"/>
          </a:xfrm>
          <a:noFill/>
        </p:grpSpPr>
        <p:sp>
          <p:nvSpPr>
            <p:cNvPr id="134" name="Graphic 1248">
              <a:extLst>
                <a:ext uri="{FF2B5EF4-FFF2-40B4-BE49-F238E27FC236}">
                  <a16:creationId xmlns:a16="http://schemas.microsoft.com/office/drawing/2014/main" id="{3B16FC9B-40E5-561E-96BA-01EA24D2C662}"/>
                </a:ext>
              </a:extLst>
            </p:cNvPr>
            <p:cNvSpPr/>
            <p:nvPr/>
          </p:nvSpPr>
          <p:spPr>
            <a:xfrm>
              <a:off x="10281544" y="5034203"/>
              <a:ext cx="254774" cy="251258"/>
            </a:xfrm>
            <a:custGeom>
              <a:avLst/>
              <a:gdLst>
                <a:gd name="connsiteX0" fmla="*/ 97791 w 254774"/>
                <a:gd name="connsiteY0" fmla="*/ 251249 h 251258"/>
                <a:gd name="connsiteX1" fmla="*/ 3513 w 254774"/>
                <a:gd name="connsiteY1" fmla="*/ 97783 h 251258"/>
                <a:gd name="connsiteX2" fmla="*/ 156980 w 254774"/>
                <a:gd name="connsiteY2" fmla="*/ 3506 h 251258"/>
                <a:gd name="connsiteX3" fmla="*/ 251257 w 254774"/>
                <a:gd name="connsiteY3" fmla="*/ 156972 h 251258"/>
                <a:gd name="connsiteX4" fmla="*/ 230698 w 254774"/>
                <a:gd name="connsiteY4" fmla="*/ 201852 h 25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74" h="251258">
                  <a:moveTo>
                    <a:pt x="97791" y="251249"/>
                  </a:moveTo>
                  <a:cubicBezTo>
                    <a:pt x="29378" y="234905"/>
                    <a:pt x="-12831" y="166195"/>
                    <a:pt x="3513" y="97783"/>
                  </a:cubicBezTo>
                  <a:cubicBezTo>
                    <a:pt x="19858" y="29370"/>
                    <a:pt x="88567" y="-12839"/>
                    <a:pt x="156980" y="3506"/>
                  </a:cubicBezTo>
                  <a:cubicBezTo>
                    <a:pt x="225392" y="19850"/>
                    <a:pt x="267600" y="88559"/>
                    <a:pt x="251257" y="156972"/>
                  </a:cubicBezTo>
                  <a:cubicBezTo>
                    <a:pt x="247396" y="173130"/>
                    <a:pt x="240414" y="188376"/>
                    <a:pt x="230698" y="201852"/>
                  </a:cubicBezTo>
                </a:path>
              </a:pathLst>
            </a:custGeom>
            <a:grpFill/>
            <a:ln w="43271" cap="flat">
              <a:noFill/>
              <a:prstDash val="solid"/>
              <a:round/>
            </a:ln>
          </p:spPr>
          <p:txBody>
            <a:bodyPr rtlCol="0" anchor="ctr"/>
            <a:lstStyle/>
            <a:p>
              <a:pPr defTabSz="914126">
                <a:defRPr/>
              </a:pPr>
              <a:endParaRPr lang="en-US" sz="700" kern="0">
                <a:solidFill>
                  <a:srgbClr val="000000"/>
                </a:solidFill>
                <a:latin typeface="Segoe UI"/>
              </a:endParaRPr>
            </a:p>
          </p:txBody>
        </p:sp>
        <p:sp>
          <p:nvSpPr>
            <p:cNvPr id="135" name="Graphic 1248">
              <a:extLst>
                <a:ext uri="{FF2B5EF4-FFF2-40B4-BE49-F238E27FC236}">
                  <a16:creationId xmlns:a16="http://schemas.microsoft.com/office/drawing/2014/main" id="{2C69D4EE-6ABE-4BC9-15DF-D2B8AF1268DB}"/>
                </a:ext>
              </a:extLst>
            </p:cNvPr>
            <p:cNvSpPr/>
            <p:nvPr/>
          </p:nvSpPr>
          <p:spPr>
            <a:xfrm>
              <a:off x="10430439" y="4923788"/>
              <a:ext cx="141230" cy="141230"/>
            </a:xfrm>
            <a:custGeom>
              <a:avLst/>
              <a:gdLst>
                <a:gd name="connsiteX0" fmla="*/ 125084 w 125083"/>
                <a:gd name="connsiteY0" fmla="*/ 62542 h 125083"/>
                <a:gd name="connsiteX1" fmla="*/ 62542 w 125083"/>
                <a:gd name="connsiteY1" fmla="*/ 125084 h 125083"/>
                <a:gd name="connsiteX2" fmla="*/ 0 w 125083"/>
                <a:gd name="connsiteY2" fmla="*/ 62542 h 125083"/>
                <a:gd name="connsiteX3" fmla="*/ 62542 w 125083"/>
                <a:gd name="connsiteY3" fmla="*/ 0 h 125083"/>
                <a:gd name="connsiteX4" fmla="*/ 125084 w 125083"/>
                <a:gd name="connsiteY4" fmla="*/ 62542 h 125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5083">
                  <a:moveTo>
                    <a:pt x="125084" y="62542"/>
                  </a:moveTo>
                  <a:cubicBezTo>
                    <a:pt x="125084" y="97083"/>
                    <a:pt x="97083" y="125084"/>
                    <a:pt x="62542" y="125084"/>
                  </a:cubicBezTo>
                  <a:cubicBezTo>
                    <a:pt x="28001" y="125084"/>
                    <a:pt x="0" y="97083"/>
                    <a:pt x="0" y="62542"/>
                  </a:cubicBezTo>
                  <a:cubicBezTo>
                    <a:pt x="0" y="28001"/>
                    <a:pt x="28001" y="0"/>
                    <a:pt x="62542" y="0"/>
                  </a:cubicBezTo>
                  <a:cubicBezTo>
                    <a:pt x="97083" y="0"/>
                    <a:pt x="125084" y="28001"/>
                    <a:pt x="125084" y="6254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36" name="Graphic 1248">
              <a:extLst>
                <a:ext uri="{FF2B5EF4-FFF2-40B4-BE49-F238E27FC236}">
                  <a16:creationId xmlns:a16="http://schemas.microsoft.com/office/drawing/2014/main" id="{B0F60830-4956-9481-5288-76828572F9A2}"/>
                </a:ext>
              </a:extLst>
            </p:cNvPr>
            <p:cNvSpPr/>
            <p:nvPr/>
          </p:nvSpPr>
          <p:spPr>
            <a:xfrm>
              <a:off x="10082479" y="5089809"/>
              <a:ext cx="141230" cy="141230"/>
            </a:xfrm>
            <a:custGeom>
              <a:avLst/>
              <a:gdLst>
                <a:gd name="connsiteX0" fmla="*/ 125084 w 125083"/>
                <a:gd name="connsiteY0" fmla="*/ 62542 h 125083"/>
                <a:gd name="connsiteX1" fmla="*/ 62542 w 125083"/>
                <a:gd name="connsiteY1" fmla="*/ 125084 h 125083"/>
                <a:gd name="connsiteX2" fmla="*/ 0 w 125083"/>
                <a:gd name="connsiteY2" fmla="*/ 62542 h 125083"/>
                <a:gd name="connsiteX3" fmla="*/ 62542 w 125083"/>
                <a:gd name="connsiteY3" fmla="*/ 0 h 125083"/>
                <a:gd name="connsiteX4" fmla="*/ 125084 w 125083"/>
                <a:gd name="connsiteY4" fmla="*/ 62542 h 125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5083">
                  <a:moveTo>
                    <a:pt x="125084" y="62542"/>
                  </a:moveTo>
                  <a:cubicBezTo>
                    <a:pt x="125084" y="97083"/>
                    <a:pt x="97083" y="125084"/>
                    <a:pt x="62542" y="125084"/>
                  </a:cubicBezTo>
                  <a:cubicBezTo>
                    <a:pt x="28001" y="125084"/>
                    <a:pt x="0" y="97083"/>
                    <a:pt x="0" y="62542"/>
                  </a:cubicBezTo>
                  <a:cubicBezTo>
                    <a:pt x="0" y="28001"/>
                    <a:pt x="28001" y="0"/>
                    <a:pt x="62542" y="0"/>
                  </a:cubicBezTo>
                  <a:cubicBezTo>
                    <a:pt x="97083" y="0"/>
                    <a:pt x="125084" y="28001"/>
                    <a:pt x="125084" y="6254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sp>
          <p:nvSpPr>
            <p:cNvPr id="137" name="Graphic 1248">
              <a:extLst>
                <a:ext uri="{FF2B5EF4-FFF2-40B4-BE49-F238E27FC236}">
                  <a16:creationId xmlns:a16="http://schemas.microsoft.com/office/drawing/2014/main" id="{8D09ADE4-F0FD-673B-54E1-687FC41CDFE6}"/>
                </a:ext>
              </a:extLst>
            </p:cNvPr>
            <p:cNvSpPr/>
            <p:nvPr/>
          </p:nvSpPr>
          <p:spPr>
            <a:xfrm>
              <a:off x="10360230" y="5212910"/>
              <a:ext cx="215696" cy="215694"/>
            </a:xfrm>
            <a:custGeom>
              <a:avLst/>
              <a:gdLst>
                <a:gd name="connsiteX0" fmla="*/ 191037 w 191037"/>
                <a:gd name="connsiteY0" fmla="*/ 95518 h 191036"/>
                <a:gd name="connsiteX1" fmla="*/ 95519 w 191037"/>
                <a:gd name="connsiteY1" fmla="*/ 191037 h 191036"/>
                <a:gd name="connsiteX2" fmla="*/ 0 w 191037"/>
                <a:gd name="connsiteY2" fmla="*/ 95518 h 191036"/>
                <a:gd name="connsiteX3" fmla="*/ 95519 w 191037"/>
                <a:gd name="connsiteY3" fmla="*/ 0 h 191036"/>
                <a:gd name="connsiteX4" fmla="*/ 191037 w 191037"/>
                <a:gd name="connsiteY4" fmla="*/ 95518 h 19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37" h="191036">
                  <a:moveTo>
                    <a:pt x="191037" y="95518"/>
                  </a:moveTo>
                  <a:cubicBezTo>
                    <a:pt x="191037" y="148272"/>
                    <a:pt x="148272" y="191037"/>
                    <a:pt x="95519" y="191037"/>
                  </a:cubicBezTo>
                  <a:cubicBezTo>
                    <a:pt x="42765" y="191037"/>
                    <a:pt x="0" y="148272"/>
                    <a:pt x="0" y="95518"/>
                  </a:cubicBezTo>
                  <a:cubicBezTo>
                    <a:pt x="0" y="42765"/>
                    <a:pt x="42765" y="0"/>
                    <a:pt x="95519" y="0"/>
                  </a:cubicBezTo>
                  <a:cubicBezTo>
                    <a:pt x="148272" y="0"/>
                    <a:pt x="191037" y="42765"/>
                    <a:pt x="191037" y="95518"/>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800" kern="0">
                <a:solidFill>
                  <a:srgbClr val="000000"/>
                </a:solidFill>
                <a:latin typeface="Segoe UI"/>
                <a:cs typeface="Segoe UI" pitchFamily="34" charset="0"/>
              </a:endParaRPr>
            </a:p>
          </p:txBody>
        </p:sp>
      </p:grpSp>
      <p:pic>
        <p:nvPicPr>
          <p:cNvPr id="138" name="Graphic 137">
            <a:extLst>
              <a:ext uri="{FF2B5EF4-FFF2-40B4-BE49-F238E27FC236}">
                <a16:creationId xmlns:a16="http://schemas.microsoft.com/office/drawing/2014/main" id="{0654455E-7CEE-0DBD-3BEC-7AAB62128615}"/>
              </a:ext>
              <a:ext uri="{C183D7F6-B498-43B3-948B-1728B52AA6E4}">
                <adec:decorative xmlns:adec="http://schemas.microsoft.com/office/drawing/2017/decorative" val="1"/>
              </a:ext>
            </a:extLst>
          </p:cNvPr>
          <p:cNvPicPr>
            <a:picLocks noChangeAspect="1"/>
          </p:cNvPicPr>
          <p:nvPr/>
        </p:nvPicPr>
        <p:blipFill>
          <a:blip r:embed="rId18">
            <a:alphaModFix amt="0"/>
            <a:extLst>
              <a:ext uri="{96DAC541-7B7A-43D3-8B79-37D633B846F1}">
                <asvg:svgBlip xmlns:asvg="http://schemas.microsoft.com/office/drawing/2016/SVG/main" r:embed="rId19"/>
              </a:ext>
            </a:extLst>
          </a:blip>
          <a:stretch>
            <a:fillRect/>
          </a:stretch>
        </p:blipFill>
        <p:spPr>
          <a:xfrm>
            <a:off x="3424177" y="4222428"/>
            <a:ext cx="184088" cy="146123"/>
          </a:xfrm>
          <a:prstGeom prst="rect">
            <a:avLst/>
          </a:prstGeom>
        </p:spPr>
      </p:pic>
      <p:pic>
        <p:nvPicPr>
          <p:cNvPr id="139" name="Picture 138" descr="A picture containing object, clock&#10;&#10;Description automatically generated">
            <a:extLst>
              <a:ext uri="{FF2B5EF4-FFF2-40B4-BE49-F238E27FC236}">
                <a16:creationId xmlns:a16="http://schemas.microsoft.com/office/drawing/2014/main" id="{9DC8236E-93F9-A714-E910-711EB4DFF0AA}"/>
              </a:ext>
            </a:extLst>
          </p:cNvPr>
          <p:cNvPicPr>
            <a:picLocks noChangeAspect="1"/>
          </p:cNvPicPr>
          <p:nvPr/>
        </p:nvPicPr>
        <p:blipFill rotWithShape="1">
          <a:blip r:embed="rId20"/>
          <a:srcRect l="22734" t="22734" r="22734" b="22734"/>
          <a:stretch/>
        </p:blipFill>
        <p:spPr>
          <a:xfrm>
            <a:off x="1921796" y="2226396"/>
            <a:ext cx="335587" cy="335585"/>
          </a:xfrm>
          <a:prstGeom prst="rect">
            <a:avLst/>
          </a:prstGeom>
        </p:spPr>
      </p:pic>
      <p:pic>
        <p:nvPicPr>
          <p:cNvPr id="140" name="Picture 2" descr="See the source image">
            <a:extLst>
              <a:ext uri="{FF2B5EF4-FFF2-40B4-BE49-F238E27FC236}">
                <a16:creationId xmlns:a16="http://schemas.microsoft.com/office/drawing/2014/main" id="{E9836EF9-857A-FC90-7DBB-A7953E660AC9}"/>
              </a:ext>
            </a:extLst>
          </p:cNvPr>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r="80061"/>
          <a:stretch/>
        </p:blipFill>
        <p:spPr bwMode="auto">
          <a:xfrm>
            <a:off x="1548725" y="2250275"/>
            <a:ext cx="276880" cy="305571"/>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See the source image">
            <a:extLst>
              <a:ext uri="{FF2B5EF4-FFF2-40B4-BE49-F238E27FC236}">
                <a16:creationId xmlns:a16="http://schemas.microsoft.com/office/drawing/2014/main" id="{66CBAAB8-AC77-B51F-48AA-04793030C30E}"/>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2161725" y="2178364"/>
            <a:ext cx="672305" cy="448203"/>
          </a:xfrm>
          <a:prstGeom prst="rect">
            <a:avLst/>
          </a:prstGeom>
          <a:noFill/>
          <a:extLst>
            <a:ext uri="{909E8E84-426E-40DD-AFC4-6F175D3DCCD1}">
              <a14:hiddenFill xmlns:a14="http://schemas.microsoft.com/office/drawing/2010/main">
                <a:solidFill>
                  <a:srgbClr val="FFFFFF"/>
                </a:solidFill>
              </a14:hiddenFill>
            </a:ext>
          </a:extLst>
        </p:spPr>
      </p:pic>
      <p:pic>
        <p:nvPicPr>
          <p:cNvPr id="142" name="Graphic 141">
            <a:extLst>
              <a:ext uri="{FF2B5EF4-FFF2-40B4-BE49-F238E27FC236}">
                <a16:creationId xmlns:a16="http://schemas.microsoft.com/office/drawing/2014/main" id="{9108E955-739D-4F1D-C668-74CC00AB642B}"/>
              </a:ext>
            </a:extLst>
          </p:cNvPr>
          <p:cNvPicPr>
            <a:picLocks noChangeAspect="1"/>
          </p:cNvPicPr>
          <p:nvPr/>
        </p:nvPicPr>
        <p:blipFill>
          <a:blip r:embed="rId23" cstate="email">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46465" y="3673723"/>
            <a:ext cx="274249" cy="274249"/>
          </a:xfrm>
          <a:prstGeom prst="rect">
            <a:avLst/>
          </a:prstGeom>
        </p:spPr>
      </p:pic>
      <p:pic>
        <p:nvPicPr>
          <p:cNvPr id="143" name="Picture 4" descr="Icon&#10;&#10;Description automatically generated">
            <a:extLst>
              <a:ext uri="{FF2B5EF4-FFF2-40B4-BE49-F238E27FC236}">
                <a16:creationId xmlns:a16="http://schemas.microsoft.com/office/drawing/2014/main" id="{86F3D21B-D65E-1274-DB45-2C2BCD53AF83}"/>
              </a:ext>
              <a:ext uri="{C183D7F6-B498-43B3-948B-1728B52AA6E4}">
                <adec:decorative xmlns:adec="http://schemas.microsoft.com/office/drawing/2017/decorative" val="1"/>
              </a:ext>
            </a:extLst>
          </p:cNvPr>
          <p:cNvPicPr>
            <a:picLocks noChangeAspect="1" noChangeArrowheads="1"/>
          </p:cNvPicPr>
          <p:nvPr/>
        </p:nvPicPr>
        <p:blipFill>
          <a:blip r:embed="rId25" cstate="email">
            <a:alphaModFix/>
            <a:extLst>
              <a:ext uri="{28A0092B-C50C-407E-A947-70E740481C1C}">
                <a14:useLocalDpi xmlns:a14="http://schemas.microsoft.com/office/drawing/2010/main" val="0"/>
              </a:ext>
            </a:extLst>
          </a:blip>
          <a:srcRect/>
          <a:stretch>
            <a:fillRect/>
          </a:stretch>
        </p:blipFill>
        <p:spPr bwMode="auto">
          <a:xfrm>
            <a:off x="3633352" y="3643961"/>
            <a:ext cx="328520" cy="32852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BB4F6F06-2937-79F4-8B89-ED74FF6DEF8F}"/>
              </a:ext>
              <a:ext uri="{C183D7F6-B498-43B3-948B-1728B52AA6E4}">
                <adec:decorative xmlns:adec="http://schemas.microsoft.com/office/drawing/2017/decorative" val="1"/>
              </a:ext>
            </a:extLst>
          </p:cNvPr>
          <p:cNvPicPr>
            <a:picLocks noChangeAspect="1" noChangeArrowheads="1"/>
          </p:cNvPicPr>
          <p:nvPr/>
        </p:nvPicPr>
        <p:blipFill>
          <a:blip r:embed="rId26" cstate="email">
            <a:alphaModFix/>
            <a:extLst>
              <a:ext uri="{28A0092B-C50C-407E-A947-70E740481C1C}">
                <a14:useLocalDpi xmlns:a14="http://schemas.microsoft.com/office/drawing/2010/main" val="0"/>
              </a:ext>
            </a:extLst>
          </a:blip>
          <a:srcRect/>
          <a:stretch>
            <a:fillRect/>
          </a:stretch>
        </p:blipFill>
        <p:spPr bwMode="auto">
          <a:xfrm>
            <a:off x="3237643" y="3660848"/>
            <a:ext cx="299364" cy="29936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a:extLst>
              <a:ext uri="{FF2B5EF4-FFF2-40B4-BE49-F238E27FC236}">
                <a16:creationId xmlns:a16="http://schemas.microsoft.com/office/drawing/2014/main" id="{86C7C665-3290-D4FE-D138-4C4435E80D84}"/>
              </a:ext>
              <a:ext uri="{C183D7F6-B498-43B3-948B-1728B52AA6E4}">
                <adec:decorative xmlns:adec="http://schemas.microsoft.com/office/drawing/2017/decorative" val="1"/>
              </a:ext>
            </a:extLst>
          </p:cNvPr>
          <p:cNvPicPr>
            <a:picLocks noChangeAspect="1" noChangeArrowheads="1"/>
          </p:cNvPicPr>
          <p:nvPr/>
        </p:nvPicPr>
        <p:blipFill>
          <a:blip r:embed="rId27" cstate="email">
            <a:alphaModFix/>
            <a:extLst>
              <a:ext uri="{28A0092B-C50C-407E-A947-70E740481C1C}">
                <a14:useLocalDpi xmlns:a14="http://schemas.microsoft.com/office/drawing/2010/main" val="0"/>
              </a:ext>
            </a:extLst>
          </a:blip>
          <a:srcRect/>
          <a:stretch>
            <a:fillRect/>
          </a:stretch>
        </p:blipFill>
        <p:spPr bwMode="auto">
          <a:xfrm>
            <a:off x="4392986" y="3673695"/>
            <a:ext cx="331383" cy="33138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descr="Icon&#10;&#10;Description automatically generated">
            <a:extLst>
              <a:ext uri="{FF2B5EF4-FFF2-40B4-BE49-F238E27FC236}">
                <a16:creationId xmlns:a16="http://schemas.microsoft.com/office/drawing/2014/main" id="{272FF141-4F9E-F46D-1F9C-C05BCC5E7EA0}"/>
              </a:ext>
              <a:ext uri="{C183D7F6-B498-43B3-948B-1728B52AA6E4}">
                <adec:decorative xmlns:adec="http://schemas.microsoft.com/office/drawing/2017/decorative" val="1"/>
              </a:ext>
            </a:extLst>
          </p:cNvPr>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4024520" y="3669453"/>
            <a:ext cx="262701" cy="262701"/>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a:extLst>
              <a:ext uri="{FF2B5EF4-FFF2-40B4-BE49-F238E27FC236}">
                <a16:creationId xmlns:a16="http://schemas.microsoft.com/office/drawing/2014/main" id="{0A75FF95-9D51-EB32-076D-A95B910F7D28}"/>
              </a:ext>
            </a:extLst>
          </p:cNvPr>
          <p:cNvSpPr/>
          <p:nvPr/>
        </p:nvSpPr>
        <p:spPr bwMode="auto">
          <a:xfrm>
            <a:off x="2346726" y="2559088"/>
            <a:ext cx="1487397" cy="710269"/>
          </a:xfrm>
          <a:prstGeom prst="ellipse">
            <a:avLst/>
          </a:prstGeom>
          <a:solidFill>
            <a:srgbClr val="000000"/>
          </a:solidFill>
          <a:ln>
            <a:noFill/>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err="1">
              <a:solidFill>
                <a:srgbClr val="000000"/>
              </a:soli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A057823-8EDE-D9A1-1429-854E81CA077A}"/>
              </a:ext>
            </a:extLst>
          </p:cNvPr>
          <p:cNvSpPr>
            <a:spLocks/>
          </p:cNvSpPr>
          <p:nvPr/>
        </p:nvSpPr>
        <p:spPr bwMode="auto">
          <a:xfrm>
            <a:off x="7440183" y="1794097"/>
            <a:ext cx="4277744" cy="2153875"/>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defRPr/>
            </a:pPr>
            <a:r>
              <a:rPr lang="en-US" sz="1999" b="1" spc="-90">
                <a:latin typeface="Segoe UI Semibold" panose="020B0502040204020203" pitchFamily="34" charset="0"/>
                <a:cs typeface="Segoe UI Semibold" panose="020B0502040204020203" pitchFamily="34" charset="0"/>
              </a:rPr>
              <a:t>AI as a real-time collaborator </a:t>
            </a:r>
          </a:p>
          <a:p>
            <a:pPr algn="r">
              <a:defRPr/>
            </a:pPr>
            <a:endParaRPr lang="en-US" sz="1999" b="1" spc="-90">
              <a:latin typeface="Segoe UI Semibold" panose="020B0502040204020203" pitchFamily="34" charset="0"/>
              <a:cs typeface="Segoe UI Semibold" panose="020B0502040204020203" pitchFamily="34" charset="0"/>
            </a:endParaRPr>
          </a:p>
          <a:p>
            <a:pPr algn="r">
              <a:defRPr/>
            </a:pPr>
            <a:r>
              <a:rPr lang="en-US" sz="1999" b="1" spc="-90">
                <a:latin typeface="Segoe UI Semibold" panose="020B0502040204020203" pitchFamily="34" charset="0"/>
                <a:cs typeface="Segoe UI Semibold" panose="020B0502040204020203" pitchFamily="34" charset="0"/>
              </a:rPr>
              <a:t>…that generates content</a:t>
            </a:r>
          </a:p>
          <a:p>
            <a:pPr algn="r">
              <a:defRPr/>
            </a:pPr>
            <a:endParaRPr lang="en-US" sz="1999" b="1" spc="-90">
              <a:latin typeface="Segoe UI Semibold" panose="020B0502040204020203" pitchFamily="34" charset="0"/>
              <a:cs typeface="Segoe UI Semibold" panose="020B0502040204020203" pitchFamily="34" charset="0"/>
            </a:endParaRPr>
          </a:p>
          <a:p>
            <a:pPr algn="r">
              <a:defRPr/>
            </a:pPr>
            <a:r>
              <a:rPr lang="en-US" sz="1999" b="1" spc="-90">
                <a:latin typeface="Segoe UI Semibold" panose="020B0502040204020203" pitchFamily="34" charset="0"/>
                <a:cs typeface="Segoe UI Semibold" panose="020B0502040204020203" pitchFamily="34" charset="0"/>
              </a:rPr>
              <a:t>…that sparks creativity</a:t>
            </a:r>
          </a:p>
          <a:p>
            <a:pPr algn="r">
              <a:defRPr/>
            </a:pPr>
            <a:endParaRPr lang="en-US" sz="1999" b="1" spc="-90">
              <a:latin typeface="Segoe UI Semibold" panose="020B0502040204020203" pitchFamily="34" charset="0"/>
              <a:cs typeface="Segoe UI Semibold" panose="020B0502040204020203" pitchFamily="34" charset="0"/>
            </a:endParaRPr>
          </a:p>
          <a:p>
            <a:pPr algn="r">
              <a:defRPr/>
            </a:pPr>
            <a:r>
              <a:rPr lang="en-US" sz="1999" b="1" spc="-90">
                <a:latin typeface="Segoe UI Semibold" panose="020B0502040204020203" pitchFamily="34" charset="0"/>
                <a:cs typeface="Segoe UI Semibold" panose="020B0502040204020203" pitchFamily="34" charset="0"/>
              </a:rPr>
              <a:t>…that completes work</a:t>
            </a:r>
          </a:p>
        </p:txBody>
      </p:sp>
      <p:sp>
        <p:nvSpPr>
          <p:cNvPr id="149" name="TextBox 148">
            <a:extLst>
              <a:ext uri="{FF2B5EF4-FFF2-40B4-BE49-F238E27FC236}">
                <a16:creationId xmlns:a16="http://schemas.microsoft.com/office/drawing/2014/main" id="{87CB32E9-A5A6-4EB7-D308-629F69804935}"/>
              </a:ext>
            </a:extLst>
          </p:cNvPr>
          <p:cNvSpPr txBox="1"/>
          <p:nvPr/>
        </p:nvSpPr>
        <p:spPr>
          <a:xfrm>
            <a:off x="5552919" y="2693852"/>
            <a:ext cx="6556793" cy="584623"/>
          </a:xfrm>
          <a:prstGeom prst="rect">
            <a:avLst/>
          </a:prstGeom>
          <a:noFill/>
        </p:spPr>
        <p:txBody>
          <a:bodyPr wrap="square" rtlCol="0">
            <a:spAutoFit/>
          </a:bodyPr>
          <a:lstStyle/>
          <a:p>
            <a:pPr>
              <a:lnSpc>
                <a:spcPct val="80000"/>
              </a:lnSpc>
              <a:defRPr/>
            </a:pPr>
            <a:r>
              <a:rPr lang="en-US" sz="3999" b="1" spc="-150" dirty="0">
                <a:latin typeface="Segoe UI Semibold" panose="020B0502040204020203" pitchFamily="34" charset="0"/>
                <a:cs typeface="Segoe UI Semibold" panose="020B0502040204020203" pitchFamily="34" charset="0"/>
              </a:rPr>
              <a:t>Era of Copilots</a:t>
            </a:r>
          </a:p>
        </p:txBody>
      </p:sp>
      <p:pic>
        <p:nvPicPr>
          <p:cNvPr id="150" name="Picture 2" descr="OpenAI ChatGPT: New chatbot's examples, limitations, and more - Dataconomy">
            <a:extLst>
              <a:ext uri="{FF2B5EF4-FFF2-40B4-BE49-F238E27FC236}">
                <a16:creationId xmlns:a16="http://schemas.microsoft.com/office/drawing/2014/main" id="{C5083734-188C-86D6-40B8-7765AE14A75E}"/>
              </a:ext>
            </a:extLst>
          </p:cNvPr>
          <p:cNvPicPr>
            <a:picLocks noChangeAspect="1" noChangeArrowheads="1"/>
          </p:cNvPicPr>
          <p:nvPr/>
        </p:nvPicPr>
        <p:blipFill>
          <a:blip r:embed="rId29" cstate="email">
            <a:extLst>
              <a:ext uri="{BEBA8EAE-BF5A-486C-A8C5-ECC9F3942E4B}">
                <a14:imgProps xmlns:a14="http://schemas.microsoft.com/office/drawing/2010/main">
                  <a14:imgLayer r:embed="rId30">
                    <a14:imgEffect>
                      <a14:backgroundRemoval t="10000" b="90000" l="10000" r="90000">
                        <a14:foregroundMark x1="39427" y1="56389" x2="39427" y2="56389"/>
                        <a14:foregroundMark x1="45781" y1="56759" x2="45781" y2="56759"/>
                        <a14:foregroundMark x1="53073" y1="57130" x2="53073" y2="57130"/>
                        <a14:foregroundMark x1="59844" y1="48889" x2="59844" y2="48889"/>
                        <a14:foregroundMark x1="64427" y1="52963" x2="64427" y2="52963"/>
                        <a14:foregroundMark x1="73698" y1="57130" x2="73698" y2="57130"/>
                      </a14:backgroundRemoval>
                    </a14:imgEffect>
                  </a14:imgLayer>
                </a14:imgProps>
              </a:ext>
              <a:ext uri="{28A0092B-C50C-407E-A947-70E740481C1C}">
                <a14:useLocalDpi xmlns:a14="http://schemas.microsoft.com/office/drawing/2010/main" val="0"/>
              </a:ext>
            </a:extLst>
          </a:blip>
          <a:srcRect/>
          <a:stretch>
            <a:fillRect/>
          </a:stretch>
        </p:blipFill>
        <p:spPr bwMode="auto">
          <a:xfrm>
            <a:off x="2353574" y="2408927"/>
            <a:ext cx="1813463" cy="102007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descr="A picture containing clock, drawing&#10;&#10;Description automatically generated">
            <a:extLst>
              <a:ext uri="{FF2B5EF4-FFF2-40B4-BE49-F238E27FC236}">
                <a16:creationId xmlns:a16="http://schemas.microsoft.com/office/drawing/2014/main" id="{5FA9A9DC-994B-43D3-0C92-6A78B06ED9E4}"/>
              </a:ext>
            </a:extLst>
          </p:cNvPr>
          <p:cNvPicPr>
            <a:picLocks noChangeAspect="1"/>
          </p:cNvPicPr>
          <p:nvPr/>
        </p:nvPicPr>
        <p:blipFill rotWithShape="1">
          <a:blip r:embed="rId15">
            <a:duotone>
              <a:srgbClr val="D2D2D2">
                <a:shade val="45000"/>
                <a:satMod val="135000"/>
              </a:srgbClr>
              <a:prstClr val="white"/>
            </a:duotone>
          </a:blip>
          <a:srcRect r="61158"/>
          <a:stretch/>
        </p:blipFill>
        <p:spPr>
          <a:xfrm>
            <a:off x="2447048" y="2805018"/>
            <a:ext cx="282525" cy="210257"/>
          </a:xfrm>
          <a:prstGeom prst="rect">
            <a:avLst/>
          </a:prstGeom>
        </p:spPr>
      </p:pic>
      <p:sp>
        <p:nvSpPr>
          <p:cNvPr id="2" name="!!industry">
            <a:extLst>
              <a:ext uri="{FF2B5EF4-FFF2-40B4-BE49-F238E27FC236}">
                <a16:creationId xmlns:a16="http://schemas.microsoft.com/office/drawing/2014/main" id="{41D2A7D4-B769-0E98-9BF2-D8C51A811328}"/>
              </a:ext>
            </a:extLst>
          </p:cNvPr>
          <p:cNvSpPr txBox="1">
            <a:spLocks/>
          </p:cNvSpPr>
          <p:nvPr/>
        </p:nvSpPr>
        <p:spPr>
          <a:xfrm>
            <a:off x="2359399" y="716859"/>
            <a:ext cx="1559722" cy="215444"/>
          </a:xfrm>
          <a:prstGeom prst="rect">
            <a:avLst/>
          </a:prstGeom>
          <a:noFill/>
          <a:ln w="12700" cap="rnd">
            <a:noFill/>
          </a:ln>
          <a:effectLst/>
        </p:spPr>
        <p:txBody>
          <a:bodyPr wrap="none" lIns="0" tIns="0" rIns="0" bIns="0" rtlCol="0" anchor="t" anchorCtr="0">
            <a:spAutoFit/>
          </a:bodyPr>
          <a:lstStyle>
            <a:defPPr>
              <a:defRPr lang="en-US"/>
            </a:defPPr>
            <a:lvl1pPr marR="0" lvl="0" indent="0" algn="ctr" defTabSz="914102" fontAlgn="base">
              <a:lnSpc>
                <a:spcPct val="90000"/>
              </a:lnSpc>
              <a:spcBef>
                <a:spcPts val="2239"/>
              </a:spcBef>
              <a:spcAft>
                <a:spcPct val="0"/>
              </a:spcAft>
              <a:buClrTx/>
              <a:buSzPct val="90000"/>
              <a:buFontTx/>
              <a:buNone/>
              <a:tabLst/>
              <a:defRPr kumimoji="0" sz="1400" b="0" i="0" u="none" strike="noStrike" kern="0" cap="none" spc="0" normalizeH="0" baseline="0">
                <a:ln>
                  <a:noFill/>
                </a:ln>
                <a:gradFill>
                  <a:gsLst>
                    <a:gs pos="51579">
                      <a:srgbClr val="FFFFFF"/>
                    </a:gs>
                    <a:gs pos="82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1827656">
              <a:lnSpc>
                <a:spcPct val="100000"/>
              </a:lnSpc>
              <a:spcBef>
                <a:spcPts val="0"/>
              </a:spcBef>
              <a:spcAft>
                <a:spcPts val="600"/>
              </a:spcAft>
              <a:defRPr/>
            </a:pPr>
            <a:r>
              <a:rPr lang="en-US" dirty="0"/>
              <a:t>Risk Pulse Platform</a:t>
            </a:r>
            <a:endParaRPr lang="en-US" sz="1100" dirty="0"/>
          </a:p>
        </p:txBody>
      </p:sp>
      <p:pic>
        <p:nvPicPr>
          <p:cNvPr id="3" name="Graphic 2" descr="Shield Tick with solid fill">
            <a:extLst>
              <a:ext uri="{FF2B5EF4-FFF2-40B4-BE49-F238E27FC236}">
                <a16:creationId xmlns:a16="http://schemas.microsoft.com/office/drawing/2014/main" id="{5BA38DB8-6350-1481-26F9-3AFF1361A29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308370" y="969725"/>
            <a:ext cx="593191" cy="593191"/>
          </a:xfrm>
          <a:prstGeom prst="rect">
            <a:avLst/>
          </a:prstGeom>
        </p:spPr>
      </p:pic>
      <p:pic>
        <p:nvPicPr>
          <p:cNvPr id="4" name="Graphic 3" descr="Checklist with solid fill">
            <a:extLst>
              <a:ext uri="{FF2B5EF4-FFF2-40B4-BE49-F238E27FC236}">
                <a16:creationId xmlns:a16="http://schemas.microsoft.com/office/drawing/2014/main" id="{BF2A6E20-E758-8A63-596F-F8A1AF9A646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834030" y="998503"/>
            <a:ext cx="516427" cy="516427"/>
          </a:xfrm>
          <a:prstGeom prst="rect">
            <a:avLst/>
          </a:prstGeom>
        </p:spPr>
      </p:pic>
      <p:pic>
        <p:nvPicPr>
          <p:cNvPr id="5" name="Graphic 4" descr="Cheers with solid fill">
            <a:extLst>
              <a:ext uri="{FF2B5EF4-FFF2-40B4-BE49-F238E27FC236}">
                <a16:creationId xmlns:a16="http://schemas.microsoft.com/office/drawing/2014/main" id="{F3D8EA1E-E3D4-7038-6318-5AA1C0D42C6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14198" y="956621"/>
            <a:ext cx="617946" cy="617946"/>
          </a:xfrm>
          <a:prstGeom prst="rect">
            <a:avLst/>
          </a:prstGeom>
        </p:spPr>
      </p:pic>
    </p:spTree>
    <p:extLst>
      <p:ext uri="{BB962C8B-B14F-4D97-AF65-F5344CB8AC3E}">
        <p14:creationId xmlns:p14="http://schemas.microsoft.com/office/powerpoint/2010/main" val="364175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42" presetClass="path" presetSubtype="0" decel="100000" fill="hold" grpId="1" nodeType="withEffect">
                                  <p:stCondLst>
                                    <p:cond delay="100"/>
                                  </p:stCondLst>
                                  <p:childTnLst>
                                    <p:animMotion origin="layout" path="M 2.70833E-6 -3.33333E-6 L -0.03893 -0.00162 " pathEditMode="relative" rAng="0" ptsTypes="AA">
                                      <p:cBhvr>
                                        <p:cTn id="9" dur="750" spd="-100000" fill="hold"/>
                                        <p:tgtEl>
                                          <p:spTgt spid="148"/>
                                        </p:tgtEl>
                                        <p:attrNameLst>
                                          <p:attrName>ppt_x</p:attrName>
                                          <p:attrName>ppt_y</p:attrName>
                                        </p:attrNameLst>
                                      </p:cBhvr>
                                      <p:rCtr x="-195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8792C6E-DBDC-5CAF-2A6E-B5A0609F8FFD}"/>
              </a:ext>
            </a:extLst>
          </p:cNvPr>
          <p:cNvSpPr/>
          <p:nvPr/>
        </p:nvSpPr>
        <p:spPr>
          <a:xfrm>
            <a:off x="1121718" y="4221922"/>
            <a:ext cx="8125196" cy="1769353"/>
          </a:xfrm>
          <a:prstGeom prst="rect">
            <a:avLst/>
          </a:prstGeom>
          <a:solidFill>
            <a:srgbClr val="00A7E1">
              <a:lumMod val="20000"/>
              <a:lumOff val="80000"/>
            </a:srgbClr>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cs typeface="Arial"/>
            </a:endParaRPr>
          </a:p>
        </p:txBody>
      </p:sp>
      <p:sp>
        <p:nvSpPr>
          <p:cNvPr id="73" name="Rectangle 72">
            <a:extLst>
              <a:ext uri="{FF2B5EF4-FFF2-40B4-BE49-F238E27FC236}">
                <a16:creationId xmlns:a16="http://schemas.microsoft.com/office/drawing/2014/main" id="{43FE9B95-1972-66FA-ADC4-9C1D468F99CE}"/>
              </a:ext>
            </a:extLst>
          </p:cNvPr>
          <p:cNvSpPr/>
          <p:nvPr/>
        </p:nvSpPr>
        <p:spPr>
          <a:xfrm>
            <a:off x="1137825" y="2153913"/>
            <a:ext cx="8125196" cy="1995168"/>
          </a:xfrm>
          <a:prstGeom prst="rect">
            <a:avLst/>
          </a:prstGeom>
          <a:solidFill>
            <a:srgbClr val="00A7E1">
              <a:lumMod val="20000"/>
              <a:lumOff val="80000"/>
            </a:srgbClr>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Ubuntu" panose="020B0504030602030204" pitchFamily="34" charset="0"/>
                <a:cs typeface="Arial"/>
              </a:rPr>
              <a:t>RiskPulse 360 </a:t>
            </a:r>
            <a:endParaRPr kumimoji="0" lang="en-US" sz="1800" b="0" i="0" u="none" strike="noStrike" kern="0" cap="none" spc="0" normalizeH="0" baseline="0" noProof="0" dirty="0">
              <a:ln>
                <a:noFill/>
              </a:ln>
              <a:solidFill>
                <a:srgbClr val="000000"/>
              </a:solidFill>
              <a:effectLst/>
              <a:uLnTx/>
              <a:uFillTx/>
              <a:latin typeface="Ubuntu" panose="020B0504030602030204" pitchFamily="34" charset="0"/>
              <a:cs typeface="Arial"/>
            </a:endParaRPr>
          </a:p>
        </p:txBody>
      </p:sp>
      <p:sp>
        <p:nvSpPr>
          <p:cNvPr id="74" name="Rectangle 73">
            <a:extLst>
              <a:ext uri="{FF2B5EF4-FFF2-40B4-BE49-F238E27FC236}">
                <a16:creationId xmlns:a16="http://schemas.microsoft.com/office/drawing/2014/main" id="{5B750B13-86F1-DFE0-2925-B4A90293A299}"/>
              </a:ext>
            </a:extLst>
          </p:cNvPr>
          <p:cNvSpPr/>
          <p:nvPr/>
        </p:nvSpPr>
        <p:spPr>
          <a:xfrm>
            <a:off x="7193531" y="2496645"/>
            <a:ext cx="1960465" cy="1529349"/>
          </a:xfrm>
          <a:prstGeom prst="rect">
            <a:avLst/>
          </a:prstGeom>
          <a:solidFill>
            <a:srgbClr val="FFFFFF"/>
          </a:solidFill>
          <a:ln w="6350" cap="flat" cmpd="sng" algn="ctr">
            <a:solidFill>
              <a:srgbClr val="404FA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a:cs typeface="Arial"/>
            </a:endParaRPr>
          </a:p>
        </p:txBody>
      </p:sp>
      <p:sp>
        <p:nvSpPr>
          <p:cNvPr id="75" name="Rectangle 74">
            <a:extLst>
              <a:ext uri="{FF2B5EF4-FFF2-40B4-BE49-F238E27FC236}">
                <a16:creationId xmlns:a16="http://schemas.microsoft.com/office/drawing/2014/main" id="{DB9E44DD-C4E5-4AD3-49A6-A38EAEA73774}"/>
              </a:ext>
            </a:extLst>
          </p:cNvPr>
          <p:cNvSpPr/>
          <p:nvPr/>
        </p:nvSpPr>
        <p:spPr>
          <a:xfrm>
            <a:off x="1212513" y="2486180"/>
            <a:ext cx="4281988" cy="1539814"/>
          </a:xfrm>
          <a:prstGeom prst="rect">
            <a:avLst/>
          </a:prstGeom>
          <a:solidFill>
            <a:srgbClr val="FFFFFF"/>
          </a:solidFill>
          <a:ln w="6350" cap="flat" cmpd="sng" algn="ctr">
            <a:solidFill>
              <a:srgbClr val="404FA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p:txBody>
      </p:sp>
      <p:pic>
        <p:nvPicPr>
          <p:cNvPr id="76" name="Graphic 75" descr="User with solid fill">
            <a:extLst>
              <a:ext uri="{FF2B5EF4-FFF2-40B4-BE49-F238E27FC236}">
                <a16:creationId xmlns:a16="http://schemas.microsoft.com/office/drawing/2014/main" id="{197317B6-9FE7-30B1-FDAE-57B2F175755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3257" y="395180"/>
            <a:ext cx="489121" cy="489121"/>
          </a:xfrm>
          <a:prstGeom prst="rect">
            <a:avLst/>
          </a:prstGeom>
        </p:spPr>
      </p:pic>
      <p:cxnSp>
        <p:nvCxnSpPr>
          <p:cNvPr id="77" name="Straight Arrow Connector 76">
            <a:extLst>
              <a:ext uri="{FF2B5EF4-FFF2-40B4-BE49-F238E27FC236}">
                <a16:creationId xmlns:a16="http://schemas.microsoft.com/office/drawing/2014/main" id="{697ABD18-1C0A-7906-0480-ECC3DA06D111}"/>
              </a:ext>
            </a:extLst>
          </p:cNvPr>
          <p:cNvCxnSpPr>
            <a:cxnSpLocks/>
          </p:cNvCxnSpPr>
          <p:nvPr/>
        </p:nvCxnSpPr>
        <p:spPr>
          <a:xfrm>
            <a:off x="4956073" y="869681"/>
            <a:ext cx="0" cy="365077"/>
          </a:xfrm>
          <a:prstGeom prst="straightConnector1">
            <a:avLst/>
          </a:prstGeom>
          <a:noFill/>
          <a:ln w="28575" cap="flat" cmpd="sng" algn="ctr">
            <a:solidFill>
              <a:srgbClr val="000000"/>
            </a:solidFill>
            <a:prstDash val="solid"/>
            <a:miter lim="800000"/>
            <a:tailEnd type="triangle"/>
          </a:ln>
          <a:effectLst/>
        </p:spPr>
      </p:cxnSp>
      <p:sp>
        <p:nvSpPr>
          <p:cNvPr id="78" name="TextBox 77">
            <a:extLst>
              <a:ext uri="{FF2B5EF4-FFF2-40B4-BE49-F238E27FC236}">
                <a16:creationId xmlns:a16="http://schemas.microsoft.com/office/drawing/2014/main" id="{87541B01-9AF3-7608-DE10-719CBFC1F5D5}"/>
              </a:ext>
            </a:extLst>
          </p:cNvPr>
          <p:cNvSpPr txBox="1"/>
          <p:nvPr/>
        </p:nvSpPr>
        <p:spPr>
          <a:xfrm>
            <a:off x="5283091" y="534635"/>
            <a:ext cx="1009892" cy="292388"/>
          </a:xfrm>
          <a:prstGeom prst="rect">
            <a:avLst/>
          </a:prstGeom>
          <a:noFill/>
        </p:spPr>
        <p:txBody>
          <a:bodyPr wrap="square" rtlCol="0">
            <a:spAutoFit/>
          </a:bodyPr>
          <a:lstStyle/>
          <a:p>
            <a:pPr defTabSz="914400">
              <a:defRPr/>
            </a:pPr>
            <a:r>
              <a:rPr lang="en-US" sz="1300" dirty="0">
                <a:solidFill>
                  <a:srgbClr val="000000"/>
                </a:solidFill>
                <a:latin typeface="Calibri" panose="020F0502020204030204"/>
                <a:cs typeface="Arial"/>
              </a:rPr>
              <a:t>End Users</a:t>
            </a:r>
          </a:p>
        </p:txBody>
      </p:sp>
      <p:sp>
        <p:nvSpPr>
          <p:cNvPr id="79" name="Rectangle 78">
            <a:extLst>
              <a:ext uri="{FF2B5EF4-FFF2-40B4-BE49-F238E27FC236}">
                <a16:creationId xmlns:a16="http://schemas.microsoft.com/office/drawing/2014/main" id="{5C326A09-0DDD-3B3D-4EA0-0EE06F670F5C}"/>
              </a:ext>
            </a:extLst>
          </p:cNvPr>
          <p:cNvSpPr/>
          <p:nvPr/>
        </p:nvSpPr>
        <p:spPr>
          <a:xfrm>
            <a:off x="1220725" y="5465013"/>
            <a:ext cx="7934255" cy="456734"/>
          </a:xfrm>
          <a:prstGeom prst="rect">
            <a:avLst/>
          </a:prstGeom>
          <a:solidFill>
            <a:srgbClr val="FFFFFF"/>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cs typeface="Arial"/>
            </a:endParaRPr>
          </a:p>
        </p:txBody>
      </p:sp>
      <p:sp>
        <p:nvSpPr>
          <p:cNvPr id="80" name="Rectangle 79">
            <a:extLst>
              <a:ext uri="{FF2B5EF4-FFF2-40B4-BE49-F238E27FC236}">
                <a16:creationId xmlns:a16="http://schemas.microsoft.com/office/drawing/2014/main" id="{CC507686-5E06-7378-2CA8-01A951B978AC}"/>
              </a:ext>
            </a:extLst>
          </p:cNvPr>
          <p:cNvSpPr/>
          <p:nvPr/>
        </p:nvSpPr>
        <p:spPr>
          <a:xfrm>
            <a:off x="9890187" y="765382"/>
            <a:ext cx="1928789" cy="5186627"/>
          </a:xfrm>
          <a:prstGeom prst="rect">
            <a:avLst/>
          </a:prstGeom>
          <a:solidFill>
            <a:schemeClr val="accent1">
              <a:lumMod val="40000"/>
              <a:lumOff val="60000"/>
            </a:schemeClr>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cs typeface="Arial"/>
            </a:endParaRPr>
          </a:p>
        </p:txBody>
      </p:sp>
      <p:cxnSp>
        <p:nvCxnSpPr>
          <p:cNvPr id="82" name="Straight Arrow Connector 81">
            <a:extLst>
              <a:ext uri="{FF2B5EF4-FFF2-40B4-BE49-F238E27FC236}">
                <a16:creationId xmlns:a16="http://schemas.microsoft.com/office/drawing/2014/main" id="{CCB8BE05-4AE2-2A45-D0E9-2017DDB48DC4}"/>
              </a:ext>
            </a:extLst>
          </p:cNvPr>
          <p:cNvCxnSpPr>
            <a:cxnSpLocks/>
          </p:cNvCxnSpPr>
          <p:nvPr/>
        </p:nvCxnSpPr>
        <p:spPr>
          <a:xfrm>
            <a:off x="9327723" y="2926418"/>
            <a:ext cx="538856" cy="0"/>
          </a:xfrm>
          <a:prstGeom prst="straightConnector1">
            <a:avLst/>
          </a:prstGeom>
          <a:noFill/>
          <a:ln w="28575" cap="flat" cmpd="sng" algn="ctr">
            <a:solidFill>
              <a:srgbClr val="000000"/>
            </a:solidFill>
            <a:prstDash val="solid"/>
            <a:miter lim="800000"/>
            <a:headEnd type="triangle"/>
            <a:tailEnd type="triangle"/>
          </a:ln>
          <a:effectLst/>
        </p:spPr>
      </p:cxnSp>
      <p:sp>
        <p:nvSpPr>
          <p:cNvPr id="83" name="TextBox 82">
            <a:extLst>
              <a:ext uri="{FF2B5EF4-FFF2-40B4-BE49-F238E27FC236}">
                <a16:creationId xmlns:a16="http://schemas.microsoft.com/office/drawing/2014/main" id="{EBFB8788-B2EC-4CCA-AE4D-E83F0BB3FF91}"/>
              </a:ext>
            </a:extLst>
          </p:cNvPr>
          <p:cNvSpPr txBox="1"/>
          <p:nvPr/>
        </p:nvSpPr>
        <p:spPr>
          <a:xfrm flipH="1">
            <a:off x="4227882" y="5513527"/>
            <a:ext cx="1561944" cy="370741"/>
          </a:xfrm>
          <a:prstGeom prst="rect">
            <a:avLst/>
          </a:prstGeom>
          <a:noFill/>
        </p:spPr>
        <p:txBody>
          <a:bodyPr wrap="square" rtlCol="0">
            <a:spAutoFit/>
          </a:bodyPr>
          <a:lstStyle/>
          <a:p>
            <a:pPr defTabSz="914400">
              <a:defRPr/>
            </a:pPr>
            <a:r>
              <a:rPr lang="en-US" sz="1800" b="1" dirty="0">
                <a:solidFill>
                  <a:srgbClr val="000000"/>
                </a:solidFill>
                <a:latin typeface="Calibri" panose="020F0502020204030204"/>
                <a:cs typeface="Arial"/>
              </a:rPr>
              <a:t>Azure Cloud</a:t>
            </a:r>
            <a:endParaRPr lang="en-SG" sz="1800" b="1" dirty="0">
              <a:solidFill>
                <a:srgbClr val="000000"/>
              </a:solidFill>
              <a:latin typeface="Calibri" panose="020F0502020204030204"/>
              <a:cs typeface="Arial"/>
            </a:endParaRPr>
          </a:p>
        </p:txBody>
      </p:sp>
      <p:sp>
        <p:nvSpPr>
          <p:cNvPr id="85" name="Rectangle: Rounded Corners 84">
            <a:extLst>
              <a:ext uri="{FF2B5EF4-FFF2-40B4-BE49-F238E27FC236}">
                <a16:creationId xmlns:a16="http://schemas.microsoft.com/office/drawing/2014/main" id="{2C552945-2F9E-D0A5-23A0-9718184ED7F1}"/>
              </a:ext>
            </a:extLst>
          </p:cNvPr>
          <p:cNvSpPr/>
          <p:nvPr/>
        </p:nvSpPr>
        <p:spPr>
          <a:xfrm>
            <a:off x="7233686" y="3311135"/>
            <a:ext cx="1814034" cy="284876"/>
          </a:xfrm>
          <a:prstGeom prst="roundRect">
            <a:avLst/>
          </a:prstGeom>
          <a:solidFill>
            <a:srgbClr val="00A7E1">
              <a:lumMod val="40000"/>
              <a:lumOff val="60000"/>
            </a:srgbClr>
          </a:solidFill>
          <a:ln w="12700" cap="flat" cmpd="sng" algn="ctr">
            <a:solidFill>
              <a:srgbClr val="00A7E1">
                <a:lumMod val="40000"/>
                <a:lumOff val="60000"/>
              </a:srgbClr>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Ubuntu" panose="020B0504030602030204" pitchFamily="34" charset="0"/>
                <a:cs typeface="Arial"/>
              </a:rPr>
              <a:t>Reports</a:t>
            </a:r>
            <a:endParaRPr kumimoji="0" lang="en-SG" sz="1400" b="0" i="0" u="none" strike="noStrike" kern="0" cap="none" spc="0" normalizeH="0" baseline="0" noProof="0" dirty="0">
              <a:ln>
                <a:noFill/>
              </a:ln>
              <a:solidFill>
                <a:srgbClr val="000000"/>
              </a:solidFill>
              <a:effectLst/>
              <a:uLnTx/>
              <a:uFillTx/>
              <a:latin typeface="Ubuntu" panose="020B0504030602030204" pitchFamily="34" charset="0"/>
              <a:cs typeface="Arial"/>
            </a:endParaRPr>
          </a:p>
        </p:txBody>
      </p:sp>
      <p:sp>
        <p:nvSpPr>
          <p:cNvPr id="86" name="Rectangle: Rounded Corners 85">
            <a:extLst>
              <a:ext uri="{FF2B5EF4-FFF2-40B4-BE49-F238E27FC236}">
                <a16:creationId xmlns:a16="http://schemas.microsoft.com/office/drawing/2014/main" id="{1C549869-DBBE-2190-2DC6-3D08C291CAEB}"/>
              </a:ext>
            </a:extLst>
          </p:cNvPr>
          <p:cNvSpPr/>
          <p:nvPr/>
        </p:nvSpPr>
        <p:spPr>
          <a:xfrm>
            <a:off x="7256901" y="3668852"/>
            <a:ext cx="1814034" cy="289524"/>
          </a:xfrm>
          <a:prstGeom prst="roundRect">
            <a:avLst/>
          </a:prstGeom>
          <a:solidFill>
            <a:srgbClr val="00A7E1">
              <a:lumMod val="40000"/>
              <a:lumOff val="60000"/>
            </a:srgbClr>
          </a:solidFill>
          <a:ln w="12700" cap="flat" cmpd="sng" algn="ctr">
            <a:solidFill>
              <a:srgbClr val="00A7E1">
                <a:lumMod val="40000"/>
                <a:lumOff val="60000"/>
              </a:srgbClr>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Ubuntu" panose="020B0504030602030204" pitchFamily="34" charset="0"/>
                <a:cs typeface="Arial"/>
              </a:rPr>
              <a:t>Dashboard</a:t>
            </a:r>
            <a:endParaRPr kumimoji="0" lang="en-SG" sz="1400" b="0" i="0" u="none" strike="noStrike" kern="0" cap="none" spc="0" normalizeH="0" baseline="0" noProof="0" dirty="0">
              <a:ln>
                <a:noFill/>
              </a:ln>
              <a:solidFill>
                <a:srgbClr val="000000"/>
              </a:solidFill>
              <a:effectLst/>
              <a:uLnTx/>
              <a:uFillTx/>
              <a:latin typeface="Ubuntu" panose="020B0504030602030204" pitchFamily="34" charset="0"/>
              <a:cs typeface="Arial"/>
            </a:endParaRPr>
          </a:p>
        </p:txBody>
      </p:sp>
      <p:sp>
        <p:nvSpPr>
          <p:cNvPr id="87" name="Rectangle: Rounded Corners 86">
            <a:extLst>
              <a:ext uri="{FF2B5EF4-FFF2-40B4-BE49-F238E27FC236}">
                <a16:creationId xmlns:a16="http://schemas.microsoft.com/office/drawing/2014/main" id="{F3CBCC6D-211B-7D1E-E6B2-F3F44B03281A}"/>
              </a:ext>
            </a:extLst>
          </p:cNvPr>
          <p:cNvSpPr/>
          <p:nvPr/>
        </p:nvSpPr>
        <p:spPr>
          <a:xfrm>
            <a:off x="1126808" y="1294995"/>
            <a:ext cx="8027188" cy="509963"/>
          </a:xfrm>
          <a:prstGeom prst="roundRect">
            <a:avLst/>
          </a:prstGeom>
          <a:solidFill>
            <a:schemeClr val="accent1">
              <a:lumMod val="60000"/>
              <a:lumOff val="40000"/>
            </a:schemeClr>
          </a:solidFill>
          <a:ln w="12700" cap="flat" cmpd="sng" algn="ctr">
            <a:solidFill>
              <a:schemeClr val="accent1">
                <a:lumMod val="75000"/>
              </a:schemeClr>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600" b="0" i="0" u="none" strike="noStrike" kern="0" cap="none" spc="0" normalizeH="0" baseline="0" noProof="0" dirty="0">
              <a:ln>
                <a:noFill/>
              </a:ln>
              <a:solidFill>
                <a:srgbClr val="000000"/>
              </a:solidFill>
              <a:effectLst/>
              <a:uLnTx/>
              <a:uFillTx/>
              <a:latin typeface="Ubuntu" panose="020B0504030602030204" pitchFamily="34" charset="0"/>
              <a:cs typeface="Arial"/>
            </a:endParaRPr>
          </a:p>
        </p:txBody>
      </p:sp>
      <p:sp>
        <p:nvSpPr>
          <p:cNvPr id="88" name="Rectangle 87">
            <a:extLst>
              <a:ext uri="{FF2B5EF4-FFF2-40B4-BE49-F238E27FC236}">
                <a16:creationId xmlns:a16="http://schemas.microsoft.com/office/drawing/2014/main" id="{449CBA40-0B65-455D-3BAC-9D5F5C06BE39}"/>
              </a:ext>
            </a:extLst>
          </p:cNvPr>
          <p:cNvSpPr/>
          <p:nvPr/>
        </p:nvSpPr>
        <p:spPr>
          <a:xfrm>
            <a:off x="1029483" y="2081071"/>
            <a:ext cx="8298240" cy="4030796"/>
          </a:xfrm>
          <a:prstGeom prst="rect">
            <a:avLst/>
          </a:prstGeom>
          <a:noFill/>
          <a:ln w="12700" cap="flat" cmpd="sng" algn="ctr">
            <a:solidFill>
              <a:srgbClr val="000000"/>
            </a:solidFill>
            <a:prstDash val="lg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Calibri" panose="020F0502020204030204"/>
              <a:cs typeface="Arial"/>
            </a:endParaRPr>
          </a:p>
        </p:txBody>
      </p:sp>
      <p:cxnSp>
        <p:nvCxnSpPr>
          <p:cNvPr id="89" name="Straight Arrow Connector 88">
            <a:extLst>
              <a:ext uri="{FF2B5EF4-FFF2-40B4-BE49-F238E27FC236}">
                <a16:creationId xmlns:a16="http://schemas.microsoft.com/office/drawing/2014/main" id="{84A3878E-424F-F7EA-3EB8-505D1CE74964}"/>
              </a:ext>
            </a:extLst>
          </p:cNvPr>
          <p:cNvCxnSpPr>
            <a:cxnSpLocks/>
          </p:cNvCxnSpPr>
          <p:nvPr/>
        </p:nvCxnSpPr>
        <p:spPr>
          <a:xfrm>
            <a:off x="534086" y="3206369"/>
            <a:ext cx="497733" cy="0"/>
          </a:xfrm>
          <a:prstGeom prst="straightConnector1">
            <a:avLst/>
          </a:prstGeom>
          <a:noFill/>
          <a:ln w="28575" cap="flat" cmpd="sng" algn="ctr">
            <a:solidFill>
              <a:srgbClr val="000000"/>
            </a:solidFill>
            <a:prstDash val="solid"/>
            <a:miter lim="800000"/>
            <a:tailEnd type="triangle"/>
          </a:ln>
          <a:effectLst/>
        </p:spPr>
      </p:cxnSp>
      <p:pic>
        <p:nvPicPr>
          <p:cNvPr id="90" name="Graphic 89" descr="Programmer male with solid fill">
            <a:extLst>
              <a:ext uri="{FF2B5EF4-FFF2-40B4-BE49-F238E27FC236}">
                <a16:creationId xmlns:a16="http://schemas.microsoft.com/office/drawing/2014/main" id="{145AFD75-E68C-2311-97B7-0CDDBA67550C}"/>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303" y="2919078"/>
            <a:ext cx="452258" cy="452258"/>
          </a:xfrm>
          <a:prstGeom prst="rect">
            <a:avLst/>
          </a:prstGeom>
        </p:spPr>
      </p:pic>
      <p:sp>
        <p:nvSpPr>
          <p:cNvPr id="91" name="TextBox 90">
            <a:extLst>
              <a:ext uri="{FF2B5EF4-FFF2-40B4-BE49-F238E27FC236}">
                <a16:creationId xmlns:a16="http://schemas.microsoft.com/office/drawing/2014/main" id="{581F8B73-3E6C-F11A-B3A0-8C811C7650E8}"/>
              </a:ext>
            </a:extLst>
          </p:cNvPr>
          <p:cNvSpPr txBox="1"/>
          <p:nvPr/>
        </p:nvSpPr>
        <p:spPr>
          <a:xfrm>
            <a:off x="-43050" y="3315176"/>
            <a:ext cx="1168910" cy="292388"/>
          </a:xfrm>
          <a:prstGeom prst="rect">
            <a:avLst/>
          </a:prstGeom>
          <a:noFill/>
        </p:spPr>
        <p:txBody>
          <a:bodyPr wrap="square" rtlCol="0">
            <a:spAutoFit/>
          </a:bodyPr>
          <a:lstStyle/>
          <a:p>
            <a:pPr defTabSz="914400">
              <a:defRPr/>
            </a:pPr>
            <a:r>
              <a:rPr lang="en-US" sz="1300" dirty="0">
                <a:solidFill>
                  <a:srgbClr val="000000"/>
                </a:solidFill>
                <a:latin typeface="Calibri" panose="020F0502020204030204"/>
                <a:cs typeface="Arial"/>
              </a:rPr>
              <a:t>RiskPulse User</a:t>
            </a:r>
          </a:p>
        </p:txBody>
      </p:sp>
      <p:cxnSp>
        <p:nvCxnSpPr>
          <p:cNvPr id="92" name="Straight Arrow Connector 91">
            <a:extLst>
              <a:ext uri="{FF2B5EF4-FFF2-40B4-BE49-F238E27FC236}">
                <a16:creationId xmlns:a16="http://schemas.microsoft.com/office/drawing/2014/main" id="{22104C66-4EEA-E9E1-99F0-E371335CC284}"/>
              </a:ext>
            </a:extLst>
          </p:cNvPr>
          <p:cNvCxnSpPr>
            <a:cxnSpLocks/>
          </p:cNvCxnSpPr>
          <p:nvPr/>
        </p:nvCxnSpPr>
        <p:spPr>
          <a:xfrm flipH="1" flipV="1">
            <a:off x="5076572" y="869681"/>
            <a:ext cx="984" cy="365077"/>
          </a:xfrm>
          <a:prstGeom prst="straightConnector1">
            <a:avLst/>
          </a:prstGeom>
          <a:noFill/>
          <a:ln w="28575" cap="flat" cmpd="sng" algn="ctr">
            <a:solidFill>
              <a:srgbClr val="000000"/>
            </a:solidFill>
            <a:prstDash val="solid"/>
            <a:miter lim="800000"/>
            <a:tailEnd type="triangle"/>
          </a:ln>
          <a:effectLst/>
        </p:spPr>
      </p:cxnSp>
      <p:pic>
        <p:nvPicPr>
          <p:cNvPr id="93" name="Graphic 92" descr="Internet with solid fill">
            <a:extLst>
              <a:ext uri="{FF2B5EF4-FFF2-40B4-BE49-F238E27FC236}">
                <a16:creationId xmlns:a16="http://schemas.microsoft.com/office/drawing/2014/main" id="{01536C7A-225E-0F35-C4B4-D99085F199A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1466" y="1236587"/>
            <a:ext cx="619125" cy="619125"/>
          </a:xfrm>
          <a:prstGeom prst="rect">
            <a:avLst/>
          </a:prstGeom>
        </p:spPr>
      </p:pic>
      <p:sp>
        <p:nvSpPr>
          <p:cNvPr id="94" name="Rectangle 93">
            <a:extLst>
              <a:ext uri="{FF2B5EF4-FFF2-40B4-BE49-F238E27FC236}">
                <a16:creationId xmlns:a16="http://schemas.microsoft.com/office/drawing/2014/main" id="{139CEB8E-9C2E-3667-53B3-A46C5AA2C05A}"/>
              </a:ext>
            </a:extLst>
          </p:cNvPr>
          <p:cNvSpPr/>
          <p:nvPr/>
        </p:nvSpPr>
        <p:spPr>
          <a:xfrm>
            <a:off x="1220725" y="4927110"/>
            <a:ext cx="7934255" cy="453773"/>
          </a:xfrm>
          <a:prstGeom prst="rect">
            <a:avLst/>
          </a:prstGeom>
          <a:solidFill>
            <a:srgbClr val="FFFFFF"/>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cs typeface="Arial"/>
            </a:endParaRPr>
          </a:p>
        </p:txBody>
      </p:sp>
      <p:sp>
        <p:nvSpPr>
          <p:cNvPr id="95" name="TextBox 94">
            <a:extLst>
              <a:ext uri="{FF2B5EF4-FFF2-40B4-BE49-F238E27FC236}">
                <a16:creationId xmlns:a16="http://schemas.microsoft.com/office/drawing/2014/main" id="{C36ABD04-B53F-73F4-A17A-1CFAEDDCF440}"/>
              </a:ext>
            </a:extLst>
          </p:cNvPr>
          <p:cNvSpPr txBox="1"/>
          <p:nvPr/>
        </p:nvSpPr>
        <p:spPr>
          <a:xfrm flipH="1">
            <a:off x="1462747" y="4982991"/>
            <a:ext cx="6827688" cy="370726"/>
          </a:xfrm>
          <a:prstGeom prst="rect">
            <a:avLst/>
          </a:prstGeom>
          <a:noFill/>
        </p:spPr>
        <p:txBody>
          <a:bodyPr wrap="square" rtlCol="0">
            <a:spAutoFit/>
          </a:bodyPr>
          <a:lstStyle/>
          <a:p>
            <a:pPr algn="ctr" defTabSz="914400">
              <a:defRPr/>
            </a:pPr>
            <a:r>
              <a:rPr lang="en-US" sz="1800" b="1" dirty="0">
                <a:solidFill>
                  <a:srgbClr val="000000"/>
                </a:solidFill>
                <a:latin typeface="Calibri" panose="020F0502020204030204"/>
                <a:cs typeface="Arial"/>
              </a:rPr>
              <a:t>Dataverse</a:t>
            </a:r>
            <a:endParaRPr lang="en-SG" sz="1800" b="1" dirty="0">
              <a:solidFill>
                <a:srgbClr val="000000"/>
              </a:solidFill>
              <a:latin typeface="Calibri" panose="020F0502020204030204"/>
              <a:cs typeface="Arial"/>
            </a:endParaRPr>
          </a:p>
        </p:txBody>
      </p:sp>
      <p:sp>
        <p:nvSpPr>
          <p:cNvPr id="96" name="TextBox 95">
            <a:extLst>
              <a:ext uri="{FF2B5EF4-FFF2-40B4-BE49-F238E27FC236}">
                <a16:creationId xmlns:a16="http://schemas.microsoft.com/office/drawing/2014/main" id="{313B263A-42B1-4D77-8BAF-055A69F237A7}"/>
              </a:ext>
            </a:extLst>
          </p:cNvPr>
          <p:cNvSpPr txBox="1"/>
          <p:nvPr/>
        </p:nvSpPr>
        <p:spPr>
          <a:xfrm>
            <a:off x="5217177" y="875926"/>
            <a:ext cx="1423018" cy="292388"/>
          </a:xfrm>
          <a:prstGeom prst="rect">
            <a:avLst/>
          </a:prstGeom>
          <a:noFill/>
        </p:spPr>
        <p:txBody>
          <a:bodyPr wrap="square" rtlCol="0">
            <a:spAutoFit/>
          </a:bodyPr>
          <a:lstStyle/>
          <a:p>
            <a:pPr defTabSz="914400">
              <a:defRPr/>
            </a:pPr>
            <a:r>
              <a:rPr lang="en-US" sz="1300" dirty="0">
                <a:solidFill>
                  <a:srgbClr val="000000"/>
                </a:solidFill>
                <a:latin typeface="Calibri" panose="020F0502020204030204"/>
                <a:cs typeface="Arial"/>
              </a:rPr>
              <a:t>Authentication</a:t>
            </a:r>
          </a:p>
        </p:txBody>
      </p:sp>
      <p:sp>
        <p:nvSpPr>
          <p:cNvPr id="99" name="Rectangle 98">
            <a:extLst>
              <a:ext uri="{FF2B5EF4-FFF2-40B4-BE49-F238E27FC236}">
                <a16:creationId xmlns:a16="http://schemas.microsoft.com/office/drawing/2014/main" id="{8CD67097-4F01-C417-7A84-B2BF6F3BA2FF}"/>
              </a:ext>
            </a:extLst>
          </p:cNvPr>
          <p:cNvSpPr/>
          <p:nvPr/>
        </p:nvSpPr>
        <p:spPr>
          <a:xfrm>
            <a:off x="5610944" y="2486180"/>
            <a:ext cx="1445030" cy="1539814"/>
          </a:xfrm>
          <a:prstGeom prst="rect">
            <a:avLst/>
          </a:prstGeom>
          <a:solidFill>
            <a:schemeClr val="bg1">
              <a:lumMod val="75000"/>
            </a:schemeClr>
          </a:solidFill>
          <a:ln w="6350" cap="flat" cmpd="sng" algn="ctr">
            <a:solidFill>
              <a:srgbClr val="404FA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cs typeface="Arial"/>
            </a:endParaRPr>
          </a:p>
        </p:txBody>
      </p:sp>
      <p:sp>
        <p:nvSpPr>
          <p:cNvPr id="105" name="TextBox 104">
            <a:extLst>
              <a:ext uri="{FF2B5EF4-FFF2-40B4-BE49-F238E27FC236}">
                <a16:creationId xmlns:a16="http://schemas.microsoft.com/office/drawing/2014/main" id="{D6A4B0A1-D15B-D581-8E03-AD0AC695CA0F}"/>
              </a:ext>
            </a:extLst>
          </p:cNvPr>
          <p:cNvSpPr txBox="1"/>
          <p:nvPr/>
        </p:nvSpPr>
        <p:spPr>
          <a:xfrm>
            <a:off x="5677723" y="3029541"/>
            <a:ext cx="1401859" cy="307777"/>
          </a:xfrm>
          <a:prstGeom prst="rect">
            <a:avLst/>
          </a:prstGeom>
          <a:noFill/>
        </p:spPr>
        <p:txBody>
          <a:bodyPr wrap="square" rtlCol="0">
            <a:spAutoFit/>
          </a:bodyPr>
          <a:lstStyle/>
          <a:p>
            <a:pPr defTabSz="914400">
              <a:defRPr/>
            </a:pPr>
            <a:r>
              <a:rPr lang="en-US" sz="1400" b="1" dirty="0">
                <a:solidFill>
                  <a:srgbClr val="000000"/>
                </a:solidFill>
                <a:latin typeface="Ubuntu" panose="020B0504030602030204" pitchFamily="34" charset="0"/>
                <a:cs typeface="Arial"/>
              </a:rPr>
              <a:t>Industry 360</a:t>
            </a:r>
            <a:endParaRPr lang="en-SG" sz="1400" b="1" dirty="0">
              <a:solidFill>
                <a:srgbClr val="000000"/>
              </a:solidFill>
              <a:latin typeface="Ubuntu" panose="020B0504030602030204" pitchFamily="34" charset="0"/>
              <a:cs typeface="Arial"/>
            </a:endParaRPr>
          </a:p>
        </p:txBody>
      </p:sp>
      <p:cxnSp>
        <p:nvCxnSpPr>
          <p:cNvPr id="106" name="Straight Arrow Connector 105">
            <a:extLst>
              <a:ext uri="{FF2B5EF4-FFF2-40B4-BE49-F238E27FC236}">
                <a16:creationId xmlns:a16="http://schemas.microsoft.com/office/drawing/2014/main" id="{84A7C24B-42E3-E1D1-781B-F796036EE41C}"/>
              </a:ext>
            </a:extLst>
          </p:cNvPr>
          <p:cNvCxnSpPr>
            <a:cxnSpLocks/>
          </p:cNvCxnSpPr>
          <p:nvPr/>
        </p:nvCxnSpPr>
        <p:spPr>
          <a:xfrm flipH="1">
            <a:off x="5079898" y="1814371"/>
            <a:ext cx="7907" cy="266700"/>
          </a:xfrm>
          <a:prstGeom prst="straightConnector1">
            <a:avLst/>
          </a:prstGeom>
          <a:noFill/>
          <a:ln w="28575" cap="flat" cmpd="sng" algn="ctr">
            <a:solidFill>
              <a:srgbClr val="000000"/>
            </a:solidFill>
            <a:prstDash val="solid"/>
            <a:miter lim="800000"/>
            <a:tailEnd type="triangle"/>
          </a:ln>
          <a:effectLst/>
        </p:spPr>
      </p:cxnSp>
      <p:cxnSp>
        <p:nvCxnSpPr>
          <p:cNvPr id="107" name="Straight Arrow Connector 106">
            <a:extLst>
              <a:ext uri="{FF2B5EF4-FFF2-40B4-BE49-F238E27FC236}">
                <a16:creationId xmlns:a16="http://schemas.microsoft.com/office/drawing/2014/main" id="{2738E682-4AD0-0617-60C9-78D1624C7EC0}"/>
              </a:ext>
            </a:extLst>
          </p:cNvPr>
          <p:cNvCxnSpPr>
            <a:cxnSpLocks/>
            <a:stCxn id="88" idx="0"/>
          </p:cNvCxnSpPr>
          <p:nvPr/>
        </p:nvCxnSpPr>
        <p:spPr>
          <a:xfrm flipV="1">
            <a:off x="5178603" y="1812488"/>
            <a:ext cx="0" cy="268583"/>
          </a:xfrm>
          <a:prstGeom prst="straightConnector1">
            <a:avLst/>
          </a:prstGeom>
          <a:noFill/>
          <a:ln w="28575" cap="flat" cmpd="sng" algn="ctr">
            <a:solidFill>
              <a:srgbClr val="000000"/>
            </a:solidFill>
            <a:prstDash val="solid"/>
            <a:miter lim="800000"/>
            <a:tailEnd type="triangle"/>
          </a:ln>
          <a:effectLst/>
        </p:spPr>
      </p:cxnSp>
      <p:sp>
        <p:nvSpPr>
          <p:cNvPr id="110" name="Rectangle: Rounded Corners 109">
            <a:extLst>
              <a:ext uri="{FF2B5EF4-FFF2-40B4-BE49-F238E27FC236}">
                <a16:creationId xmlns:a16="http://schemas.microsoft.com/office/drawing/2014/main" id="{82AD16B0-0B26-B02D-1D22-62220B021B6F}"/>
              </a:ext>
            </a:extLst>
          </p:cNvPr>
          <p:cNvSpPr/>
          <p:nvPr/>
        </p:nvSpPr>
        <p:spPr>
          <a:xfrm>
            <a:off x="10158261" y="3125764"/>
            <a:ext cx="1443913" cy="423108"/>
          </a:xfrm>
          <a:prstGeom prst="roundRect">
            <a:avLst/>
          </a:prstGeom>
          <a:solidFill>
            <a:schemeClr val="accent1">
              <a:lumMod val="50000"/>
            </a:scheme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alibri" panose="020F0502020204030204"/>
                <a:cs typeface="Arial"/>
              </a:rPr>
              <a:t>Integrations</a:t>
            </a:r>
            <a:endParaRPr kumimoji="0" lang="en-SG" sz="1300" b="0" i="0" u="none" strike="noStrike" kern="0" cap="none" spc="0" normalizeH="0" baseline="0" noProof="0" dirty="0">
              <a:ln>
                <a:noFill/>
              </a:ln>
              <a:solidFill>
                <a:srgbClr val="FFFFFF"/>
              </a:solidFill>
              <a:effectLst/>
              <a:uLnTx/>
              <a:uFillTx/>
              <a:latin typeface="Calibri" panose="020F0502020204030204"/>
              <a:cs typeface="Arial"/>
            </a:endParaRPr>
          </a:p>
        </p:txBody>
      </p:sp>
      <p:pic>
        <p:nvPicPr>
          <p:cNvPr id="123" name="Picture 2" descr="Dataverse Thumbnail transparent PNG - StickPNG">
            <a:extLst>
              <a:ext uri="{FF2B5EF4-FFF2-40B4-BE49-F238E27FC236}">
                <a16:creationId xmlns:a16="http://schemas.microsoft.com/office/drawing/2014/main" id="{603CD3E2-D156-2E67-5874-9DABD61011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1702" y="4988031"/>
            <a:ext cx="373454" cy="37345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Azure has a new logo, but where do you download it? Here!">
            <a:extLst>
              <a:ext uri="{FF2B5EF4-FFF2-40B4-BE49-F238E27FC236}">
                <a16:creationId xmlns:a16="http://schemas.microsoft.com/office/drawing/2014/main" id="{F6CE5175-5CCF-90AE-4520-718F441F21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4501" y="5496640"/>
            <a:ext cx="400256" cy="40025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Microsoft Power BI Logo and symbol, meaning, history, PNG, brand">
            <a:extLst>
              <a:ext uri="{FF2B5EF4-FFF2-40B4-BE49-F238E27FC236}">
                <a16:creationId xmlns:a16="http://schemas.microsoft.com/office/drawing/2014/main" id="{BA0FA80A-D65F-0DA5-0517-4BC710B4CE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354" y="2698104"/>
            <a:ext cx="939145" cy="52592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a:extLst>
              <a:ext uri="{FF2B5EF4-FFF2-40B4-BE49-F238E27FC236}">
                <a16:creationId xmlns:a16="http://schemas.microsoft.com/office/drawing/2014/main" id="{A8536AD0-F1EC-36F2-8F50-EB985740B756}"/>
              </a:ext>
            </a:extLst>
          </p:cNvPr>
          <p:cNvPicPr>
            <a:picLocks noChangeAspect="1"/>
          </p:cNvPicPr>
          <p:nvPr/>
        </p:nvPicPr>
        <p:blipFill>
          <a:blip r:embed="rId12"/>
          <a:stretch>
            <a:fillRect/>
          </a:stretch>
        </p:blipFill>
        <p:spPr>
          <a:xfrm>
            <a:off x="9385826" y="2538739"/>
            <a:ext cx="424119" cy="356506"/>
          </a:xfrm>
          <a:prstGeom prst="rect">
            <a:avLst/>
          </a:prstGeom>
        </p:spPr>
      </p:pic>
      <p:pic>
        <p:nvPicPr>
          <p:cNvPr id="131" name="Picture 130">
            <a:extLst>
              <a:ext uri="{FF2B5EF4-FFF2-40B4-BE49-F238E27FC236}">
                <a16:creationId xmlns:a16="http://schemas.microsoft.com/office/drawing/2014/main" id="{775DB930-CA36-809B-D701-40DFC0BF468D}"/>
              </a:ext>
            </a:extLst>
          </p:cNvPr>
          <p:cNvPicPr>
            <a:picLocks noChangeAspect="1"/>
          </p:cNvPicPr>
          <p:nvPr/>
        </p:nvPicPr>
        <p:blipFill>
          <a:blip r:embed="rId13"/>
          <a:stretch>
            <a:fillRect/>
          </a:stretch>
        </p:blipFill>
        <p:spPr>
          <a:xfrm>
            <a:off x="9418474" y="3008868"/>
            <a:ext cx="395951" cy="359401"/>
          </a:xfrm>
          <a:prstGeom prst="rect">
            <a:avLst/>
          </a:prstGeom>
        </p:spPr>
      </p:pic>
      <p:pic>
        <p:nvPicPr>
          <p:cNvPr id="132" name="Picture 14" descr="Microsoft Entra ID (Azure AD) (@azuread) / X">
            <a:extLst>
              <a:ext uri="{FF2B5EF4-FFF2-40B4-BE49-F238E27FC236}">
                <a16:creationId xmlns:a16="http://schemas.microsoft.com/office/drawing/2014/main" id="{982E2603-1D8D-135C-A27A-3B76BFD842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5114" y="2780960"/>
            <a:ext cx="364247" cy="364247"/>
          </a:xfrm>
          <a:prstGeom prst="rect">
            <a:avLst/>
          </a:prstGeom>
          <a:noFill/>
          <a:extLst>
            <a:ext uri="{909E8E84-426E-40DD-AFC4-6F175D3DCCD1}">
              <a14:hiddenFill xmlns:a14="http://schemas.microsoft.com/office/drawing/2010/main">
                <a:solidFill>
                  <a:srgbClr val="FFFFFF"/>
                </a:solidFill>
              </a14:hiddenFill>
            </a:ext>
          </a:extLst>
        </p:spPr>
      </p:pic>
      <p:pic>
        <p:nvPicPr>
          <p:cNvPr id="137" name="Graphic 136" descr="Call center with solid fill">
            <a:extLst>
              <a:ext uri="{FF2B5EF4-FFF2-40B4-BE49-F238E27FC236}">
                <a16:creationId xmlns:a16="http://schemas.microsoft.com/office/drawing/2014/main" id="{C8D8FAC1-875C-DA4A-9CB8-BD61643CEBC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60278" y="1283430"/>
            <a:ext cx="543883" cy="543883"/>
          </a:xfrm>
          <a:prstGeom prst="rect">
            <a:avLst/>
          </a:prstGeom>
        </p:spPr>
      </p:pic>
      <p:pic>
        <p:nvPicPr>
          <p:cNvPr id="138" name="Graphic 137" descr="Smart Phone with solid fill">
            <a:extLst>
              <a:ext uri="{FF2B5EF4-FFF2-40B4-BE49-F238E27FC236}">
                <a16:creationId xmlns:a16="http://schemas.microsoft.com/office/drawing/2014/main" id="{AAD17389-C909-4201-36FE-17F5999EC9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50230" y="1333994"/>
            <a:ext cx="442753" cy="442753"/>
          </a:xfrm>
          <a:prstGeom prst="rect">
            <a:avLst/>
          </a:prstGeom>
        </p:spPr>
      </p:pic>
      <p:pic>
        <p:nvPicPr>
          <p:cNvPr id="139" name="Picture 2" descr="kiosk Icon - Free PNG &amp; SVG 38769 - Noun Project">
            <a:extLst>
              <a:ext uri="{FF2B5EF4-FFF2-40B4-BE49-F238E27FC236}">
                <a16:creationId xmlns:a16="http://schemas.microsoft.com/office/drawing/2014/main" id="{3A9A8F0C-60D3-3665-4B5B-237FB0BCE32D}"/>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9500" b="90000" l="10000" r="90000">
                        <a14:foregroundMark x1="55000" y1="25500" x2="54000" y2="24500"/>
                        <a14:foregroundMark x1="37500" y1="9500" x2="75000" y2="9500"/>
                        <a14:foregroundMark x1="52000" y1="57000" x2="54000" y2="55500"/>
                      </a14:backgroundRemoval>
                    </a14:imgEffect>
                  </a14:imgLayer>
                </a14:imgProps>
              </a:ext>
              <a:ext uri="{28A0092B-C50C-407E-A947-70E740481C1C}">
                <a14:useLocalDpi xmlns:a14="http://schemas.microsoft.com/office/drawing/2010/main" val="0"/>
              </a:ext>
            </a:extLst>
          </a:blip>
          <a:srcRect/>
          <a:stretch>
            <a:fillRect/>
          </a:stretch>
        </p:blipFill>
        <p:spPr bwMode="auto">
          <a:xfrm>
            <a:off x="7868762" y="1292036"/>
            <a:ext cx="543883" cy="543883"/>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Rounded Corners 97">
            <a:extLst>
              <a:ext uri="{FF2B5EF4-FFF2-40B4-BE49-F238E27FC236}">
                <a16:creationId xmlns:a16="http://schemas.microsoft.com/office/drawing/2014/main" id="{86BBF5A9-692F-DAF1-0844-9C743C2B04FE}"/>
              </a:ext>
            </a:extLst>
          </p:cNvPr>
          <p:cNvSpPr/>
          <p:nvPr/>
        </p:nvSpPr>
        <p:spPr>
          <a:xfrm>
            <a:off x="1264666" y="2612284"/>
            <a:ext cx="4129526" cy="355590"/>
          </a:xfrm>
          <a:prstGeom prst="roundRect">
            <a:avLst/>
          </a:prstGeom>
          <a:solidFill>
            <a:srgbClr val="404FA2">
              <a:lumMod val="75000"/>
            </a:srgbClr>
          </a:solidFill>
          <a:ln w="12700" cap="flat" cmpd="sng" algn="ctr">
            <a:solidFill>
              <a:srgbClr val="000000"/>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Ubuntu" panose="020B0504030602030204" pitchFamily="34" charset="0"/>
                <a:cs typeface="Arial"/>
              </a:rPr>
              <a:t>RiskShield 360</a:t>
            </a:r>
            <a:endParaRPr kumimoji="0" lang="en-SG" sz="1400" b="0" i="0" u="none" strike="noStrike" kern="0" cap="none" spc="0" normalizeH="0" baseline="0" noProof="0" dirty="0">
              <a:ln>
                <a:noFill/>
              </a:ln>
              <a:solidFill>
                <a:srgbClr val="FFFFFF"/>
              </a:solidFill>
              <a:effectLst/>
              <a:uLnTx/>
              <a:uFillTx/>
              <a:latin typeface="Ubuntu" panose="020B0504030602030204" pitchFamily="34" charset="0"/>
              <a:cs typeface="Arial"/>
            </a:endParaRPr>
          </a:p>
        </p:txBody>
      </p:sp>
      <p:sp>
        <p:nvSpPr>
          <p:cNvPr id="2" name="Rectangle 1">
            <a:extLst>
              <a:ext uri="{FF2B5EF4-FFF2-40B4-BE49-F238E27FC236}">
                <a16:creationId xmlns:a16="http://schemas.microsoft.com/office/drawing/2014/main" id="{505FA12D-6584-E755-6579-A4ACD45208D3}"/>
              </a:ext>
            </a:extLst>
          </p:cNvPr>
          <p:cNvSpPr/>
          <p:nvPr/>
        </p:nvSpPr>
        <p:spPr>
          <a:xfrm>
            <a:off x="1220725" y="4404747"/>
            <a:ext cx="7934255" cy="453773"/>
          </a:xfrm>
          <a:prstGeom prst="rect">
            <a:avLst/>
          </a:prstGeom>
          <a:solidFill>
            <a:srgbClr val="FFFFFF"/>
          </a:solidFill>
          <a:ln w="12700" cap="flat" cmpd="sng" algn="ctr">
            <a:solidFill>
              <a:srgbClr val="404FA2">
                <a:shade val="50000"/>
              </a:srgbClr>
            </a:solid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cs typeface="Arial"/>
            </a:endParaRPr>
          </a:p>
        </p:txBody>
      </p:sp>
      <p:pic>
        <p:nvPicPr>
          <p:cNvPr id="4" name="Picture 12" descr="Dynamics 365 Customer Service - serve customers effectively">
            <a:extLst>
              <a:ext uri="{FF2B5EF4-FFF2-40B4-BE49-F238E27FC236}">
                <a16:creationId xmlns:a16="http://schemas.microsoft.com/office/drawing/2014/main" id="{6DC4A2BA-39D9-3539-9B64-642EFC4B98D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0817" y="4500804"/>
            <a:ext cx="331972" cy="29570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dd with solid fill">
            <a:extLst>
              <a:ext uri="{FF2B5EF4-FFF2-40B4-BE49-F238E27FC236}">
                <a16:creationId xmlns:a16="http://schemas.microsoft.com/office/drawing/2014/main" id="{FF9CA4F7-9087-5E42-08A1-5E3CBF8F705E}"/>
              </a:ext>
            </a:extLst>
          </p:cNvPr>
          <p:cNvPicPr>
            <a:picLocks noChangeAspect="1"/>
          </p:cNvPicPr>
          <p:nvPr/>
        </p:nvPicPr>
        <p:blipFill>
          <a:blip r:embed="rId22" cstate="email">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79780" y="4510957"/>
            <a:ext cx="247365" cy="247365"/>
          </a:xfrm>
          <a:prstGeom prst="rect">
            <a:avLst/>
          </a:prstGeom>
        </p:spPr>
      </p:pic>
      <p:pic>
        <p:nvPicPr>
          <p:cNvPr id="126" name="Picture 8" descr="Microsoft Dynamics 365 - Marketing - NASCONCEPTIONn | Your partner for  digitalization">
            <a:extLst>
              <a:ext uri="{FF2B5EF4-FFF2-40B4-BE49-F238E27FC236}">
                <a16:creationId xmlns:a16="http://schemas.microsoft.com/office/drawing/2014/main" id="{8CDF9836-7AED-C029-8AAC-B26BF21FDB35}"/>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3291" r="20162"/>
          <a:stretch/>
        </p:blipFill>
        <p:spPr bwMode="auto">
          <a:xfrm>
            <a:off x="5088456" y="4427871"/>
            <a:ext cx="414084" cy="41007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0" descr="Dynamics 365 Customer Insights - YouTube">
            <a:extLst>
              <a:ext uri="{FF2B5EF4-FFF2-40B4-BE49-F238E27FC236}">
                <a16:creationId xmlns:a16="http://schemas.microsoft.com/office/drawing/2014/main" id="{34AF385E-4D12-6F35-0AD7-E13B4B2777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69133" y="4436462"/>
            <a:ext cx="345857" cy="345857"/>
          </a:xfrm>
          <a:prstGeom prst="rect">
            <a:avLst/>
          </a:prstGeom>
          <a:noFill/>
          <a:extLst>
            <a:ext uri="{909E8E84-426E-40DD-AFC4-6F175D3DCCD1}">
              <a14:hiddenFill xmlns:a14="http://schemas.microsoft.com/office/drawing/2010/main">
                <a:solidFill>
                  <a:srgbClr val="FFFFFF"/>
                </a:solidFill>
              </a14:hiddenFill>
            </a:ext>
          </a:extLst>
        </p:spPr>
      </p:pic>
      <p:pic>
        <p:nvPicPr>
          <p:cNvPr id="129" name="Graphic 128" descr="Add with solid fill">
            <a:extLst>
              <a:ext uri="{FF2B5EF4-FFF2-40B4-BE49-F238E27FC236}">
                <a16:creationId xmlns:a16="http://schemas.microsoft.com/office/drawing/2014/main" id="{9F8D4A5A-4B3E-17AE-65D7-9FEA3B40D2E2}"/>
              </a:ext>
            </a:extLst>
          </p:cNvPr>
          <p:cNvPicPr>
            <a:picLocks noChangeAspect="1"/>
          </p:cNvPicPr>
          <p:nvPr/>
        </p:nvPicPr>
        <p:blipFill>
          <a:blip r:embed="rId22" cstate="email">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4005" y="4501667"/>
            <a:ext cx="247365" cy="247365"/>
          </a:xfrm>
          <a:prstGeom prst="rect">
            <a:avLst/>
          </a:prstGeom>
        </p:spPr>
      </p:pic>
      <p:pic>
        <p:nvPicPr>
          <p:cNvPr id="133" name="Picture 16" descr="Find the right app | Microsoft AppSource">
            <a:extLst>
              <a:ext uri="{FF2B5EF4-FFF2-40B4-BE49-F238E27FC236}">
                <a16:creationId xmlns:a16="http://schemas.microsoft.com/office/drawing/2014/main" id="{6B2F2822-993D-16DE-7EA0-0F3E18D3799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27879" y="4439718"/>
            <a:ext cx="358621" cy="358621"/>
          </a:xfrm>
          <a:prstGeom prst="rect">
            <a:avLst/>
          </a:prstGeom>
          <a:noFill/>
          <a:extLst>
            <a:ext uri="{909E8E84-426E-40DD-AFC4-6F175D3DCCD1}">
              <a14:hiddenFill xmlns:a14="http://schemas.microsoft.com/office/drawing/2010/main">
                <a:solidFill>
                  <a:srgbClr val="FFFFFF"/>
                </a:solidFill>
              </a14:hiddenFill>
            </a:ext>
          </a:extLst>
        </p:spPr>
      </p:pic>
      <p:pic>
        <p:nvPicPr>
          <p:cNvPr id="134" name="Graphic 133" descr="Add with solid fill">
            <a:extLst>
              <a:ext uri="{FF2B5EF4-FFF2-40B4-BE49-F238E27FC236}">
                <a16:creationId xmlns:a16="http://schemas.microsoft.com/office/drawing/2014/main" id="{B5EE4994-5E76-F0AB-FFA5-8BD65C081355}"/>
              </a:ext>
            </a:extLst>
          </p:cNvPr>
          <p:cNvPicPr>
            <a:picLocks noChangeAspect="1"/>
          </p:cNvPicPr>
          <p:nvPr/>
        </p:nvPicPr>
        <p:blipFill>
          <a:blip r:embed="rId22" cstate="email">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56469" y="4512331"/>
            <a:ext cx="247365" cy="247365"/>
          </a:xfrm>
          <a:prstGeom prst="rect">
            <a:avLst/>
          </a:prstGeom>
        </p:spPr>
      </p:pic>
      <p:sp>
        <p:nvSpPr>
          <p:cNvPr id="6" name="Rectangle: Rounded Corners 5">
            <a:extLst>
              <a:ext uri="{FF2B5EF4-FFF2-40B4-BE49-F238E27FC236}">
                <a16:creationId xmlns:a16="http://schemas.microsoft.com/office/drawing/2014/main" id="{389B94BC-4FDD-EE76-0E72-291D636B008C}"/>
              </a:ext>
            </a:extLst>
          </p:cNvPr>
          <p:cNvSpPr/>
          <p:nvPr/>
        </p:nvSpPr>
        <p:spPr>
          <a:xfrm>
            <a:off x="1264666" y="3077013"/>
            <a:ext cx="4129526" cy="346814"/>
          </a:xfrm>
          <a:prstGeom prst="roundRect">
            <a:avLst/>
          </a:prstGeom>
          <a:solidFill>
            <a:srgbClr val="404FA2">
              <a:lumMod val="75000"/>
            </a:srgbClr>
          </a:solidFill>
          <a:ln w="12700" cap="flat" cmpd="sng" algn="ctr">
            <a:solidFill>
              <a:srgbClr val="000000"/>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Ubuntu" panose="020B0504030602030204" pitchFamily="34" charset="0"/>
                <a:cs typeface="Arial"/>
              </a:rPr>
              <a:t>RiskScore 360</a:t>
            </a:r>
            <a:endParaRPr kumimoji="0" lang="en-SG" sz="1400" b="0" i="0" u="none" strike="noStrike" kern="0" cap="none" spc="0" normalizeH="0" baseline="0" noProof="0" dirty="0">
              <a:ln>
                <a:noFill/>
              </a:ln>
              <a:solidFill>
                <a:srgbClr val="FFFFFF"/>
              </a:solidFill>
              <a:effectLst/>
              <a:uLnTx/>
              <a:uFillTx/>
              <a:latin typeface="Ubuntu" panose="020B0504030602030204" pitchFamily="34" charset="0"/>
              <a:cs typeface="Arial"/>
            </a:endParaRPr>
          </a:p>
        </p:txBody>
      </p:sp>
      <p:sp>
        <p:nvSpPr>
          <p:cNvPr id="7" name="Rectangle: Rounded Corners 6">
            <a:extLst>
              <a:ext uri="{FF2B5EF4-FFF2-40B4-BE49-F238E27FC236}">
                <a16:creationId xmlns:a16="http://schemas.microsoft.com/office/drawing/2014/main" id="{8E7B7C68-1495-E8E5-C45E-CFC49474BEEF}"/>
              </a:ext>
            </a:extLst>
          </p:cNvPr>
          <p:cNvSpPr/>
          <p:nvPr/>
        </p:nvSpPr>
        <p:spPr>
          <a:xfrm>
            <a:off x="1264666" y="3546913"/>
            <a:ext cx="4129526" cy="326931"/>
          </a:xfrm>
          <a:prstGeom prst="roundRect">
            <a:avLst/>
          </a:prstGeom>
          <a:solidFill>
            <a:srgbClr val="404FA2">
              <a:lumMod val="75000"/>
            </a:srgbClr>
          </a:solidFill>
          <a:ln w="12700" cap="flat" cmpd="sng" algn="ctr">
            <a:solidFill>
              <a:srgbClr val="000000"/>
            </a:solidFill>
            <a:prstDash val="solid"/>
            <a:miter lim="800000"/>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Ubuntu" panose="020B0504030602030204" pitchFamily="34" charset="0"/>
                <a:cs typeface="Arial"/>
              </a:rPr>
              <a:t>RiskUnify 360</a:t>
            </a:r>
            <a:endParaRPr kumimoji="0" lang="en-SG" sz="1400" b="0" i="0" u="none" strike="noStrike" kern="0" cap="none" spc="0" normalizeH="0" baseline="0" noProof="0" dirty="0">
              <a:ln>
                <a:noFill/>
              </a:ln>
              <a:solidFill>
                <a:srgbClr val="FFFFFF"/>
              </a:solidFill>
              <a:effectLst/>
              <a:uLnTx/>
              <a:uFillTx/>
              <a:latin typeface="Ubuntu" panose="020B0504030602030204" pitchFamily="34" charset="0"/>
              <a:cs typeface="Arial"/>
            </a:endParaRPr>
          </a:p>
        </p:txBody>
      </p:sp>
      <p:sp>
        <p:nvSpPr>
          <p:cNvPr id="9" name="Title">
            <a:extLst>
              <a:ext uri="{FF2B5EF4-FFF2-40B4-BE49-F238E27FC236}">
                <a16:creationId xmlns:a16="http://schemas.microsoft.com/office/drawing/2014/main" id="{CC649F24-961F-2E7F-8E57-8E3AB558196B}"/>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Solution Architecture</a:t>
            </a:r>
            <a:endParaRPr sz="2500" b="1" dirty="0">
              <a:latin typeface="Ubuntu" panose="020B0504030602030204" pitchFamily="34" charset="0"/>
              <a:cs typeface="Rokkitt"/>
            </a:endParaRPr>
          </a:p>
        </p:txBody>
      </p:sp>
      <p:sp>
        <p:nvSpPr>
          <p:cNvPr id="8" name="TextBox 7">
            <a:extLst>
              <a:ext uri="{FF2B5EF4-FFF2-40B4-BE49-F238E27FC236}">
                <a16:creationId xmlns:a16="http://schemas.microsoft.com/office/drawing/2014/main" id="{B7CEDB70-A2C4-14F3-4798-32BCA31FC458}"/>
              </a:ext>
            </a:extLst>
          </p:cNvPr>
          <p:cNvSpPr txBox="1"/>
          <p:nvPr/>
        </p:nvSpPr>
        <p:spPr>
          <a:xfrm>
            <a:off x="220862" y="6376142"/>
            <a:ext cx="8933134" cy="369332"/>
          </a:xfrm>
          <a:prstGeom prst="rect">
            <a:avLst/>
          </a:prstGeom>
          <a:noFill/>
        </p:spPr>
        <p:txBody>
          <a:bodyPr wrap="square">
            <a:spAutoFit/>
          </a:bodyPr>
          <a:lstStyle/>
          <a:p>
            <a:r>
              <a:rPr lang="en-SG" sz="1800" dirty="0">
                <a:latin typeface="Ubuntu" panose="020B0504030602030204" pitchFamily="34" charset="0"/>
              </a:rPr>
              <a:t>N.B : Security Reference - https://servicetrust.microsoft.com/</a:t>
            </a:r>
          </a:p>
        </p:txBody>
      </p:sp>
    </p:spTree>
    <p:extLst>
      <p:ext uri="{BB962C8B-B14F-4D97-AF65-F5344CB8AC3E}">
        <p14:creationId xmlns:p14="http://schemas.microsoft.com/office/powerpoint/2010/main" val="341336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696BBF4-ACF8-E9FE-52C9-90BDE7CAE347}"/>
              </a:ext>
            </a:extLst>
          </p:cNvPr>
          <p:cNvGraphicFramePr/>
          <p:nvPr>
            <p:extLst>
              <p:ext uri="{D42A27DB-BD31-4B8C-83A1-F6EECF244321}">
                <p14:modId xmlns:p14="http://schemas.microsoft.com/office/powerpoint/2010/main" val="870472617"/>
              </p:ext>
            </p:extLst>
          </p:nvPr>
        </p:nvGraphicFramePr>
        <p:xfrm>
          <a:off x="557355" y="389555"/>
          <a:ext cx="11074114" cy="6078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a:extLst>
              <a:ext uri="{FF2B5EF4-FFF2-40B4-BE49-F238E27FC236}">
                <a16:creationId xmlns:a16="http://schemas.microsoft.com/office/drawing/2014/main" id="{40A08019-CA29-7B23-55E6-E9E151AC70C9}"/>
              </a:ext>
            </a:extLst>
          </p:cNvPr>
          <p:cNvSpPr/>
          <p:nvPr/>
        </p:nvSpPr>
        <p:spPr>
          <a:xfrm>
            <a:off x="117748" y="18804"/>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Target Customers</a:t>
            </a:r>
            <a:endParaRPr sz="2500" b="1" dirty="0">
              <a:latin typeface="Ubuntu" panose="020B0504030602030204" pitchFamily="34" charset="0"/>
              <a:cs typeface="Rokkitt"/>
            </a:endParaRPr>
          </a:p>
        </p:txBody>
      </p:sp>
      <p:pic>
        <p:nvPicPr>
          <p:cNvPr id="8" name="Picture 7">
            <a:extLst>
              <a:ext uri="{FF2B5EF4-FFF2-40B4-BE49-F238E27FC236}">
                <a16:creationId xmlns:a16="http://schemas.microsoft.com/office/drawing/2014/main" id="{72A643A8-B90D-8CAC-3B06-FF0C180CFF4B}"/>
              </a:ext>
            </a:extLst>
          </p:cNvPr>
          <p:cNvPicPr>
            <a:picLocks noChangeAspect="1"/>
          </p:cNvPicPr>
          <p:nvPr/>
        </p:nvPicPr>
        <p:blipFill>
          <a:blip r:embed="rId7"/>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34779794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5AA3B9-E694-7688-141C-7FEB2C28A7C7}"/>
              </a:ext>
            </a:extLst>
          </p:cNvPr>
          <p:cNvSpPr txBox="1"/>
          <p:nvPr/>
        </p:nvSpPr>
        <p:spPr>
          <a:xfrm>
            <a:off x="3214092" y="4221088"/>
            <a:ext cx="6142756" cy="449226"/>
          </a:xfrm>
          <a:prstGeom prst="rect">
            <a:avLst/>
          </a:prstGeom>
          <a:noFill/>
        </p:spPr>
        <p:txBody>
          <a:bodyPr wrap="square">
            <a:spAutoFit/>
          </a:bodyPr>
          <a:lstStyle/>
          <a:p>
            <a:pPr algn="l" defTabSz="932462">
              <a:lnSpc>
                <a:spcPts val="2219"/>
              </a:lnSpc>
              <a:spcBef>
                <a:spcPct val="20000"/>
              </a:spcBef>
              <a:buSzPct val="90000"/>
              <a:defRPr/>
            </a:pPr>
            <a:r>
              <a:rPr lang="en-US" sz="5600" b="1" kern="0" spc="20" dirty="0">
                <a:ln>
                  <a:noFill/>
                </a:ln>
                <a:solidFill>
                  <a:srgbClr val="001A66"/>
                </a:solidFill>
                <a:latin typeface="Ubuntu" panose="020B0504030602030204" pitchFamily="34" charset="0"/>
                <a:cs typeface="Segoe UI Semibold" panose="020B0702040204020203" pitchFamily="34" charset="0"/>
              </a:rPr>
              <a:t>Market Research</a:t>
            </a:r>
          </a:p>
        </p:txBody>
      </p:sp>
      <p:pic>
        <p:nvPicPr>
          <p:cNvPr id="2" name="Picture 1">
            <a:extLst>
              <a:ext uri="{FF2B5EF4-FFF2-40B4-BE49-F238E27FC236}">
                <a16:creationId xmlns:a16="http://schemas.microsoft.com/office/drawing/2014/main" id="{03A47AC8-3445-0486-30D3-AFF41A91DD7B}"/>
              </a:ext>
            </a:extLst>
          </p:cNvPr>
          <p:cNvPicPr>
            <a:picLocks noChangeAspect="1"/>
          </p:cNvPicPr>
          <p:nvPr/>
        </p:nvPicPr>
        <p:blipFill>
          <a:blip r:embed="rId2"/>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27603308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FC1AC11-D07E-3DA5-54F0-0AF88503B913}"/>
              </a:ext>
            </a:extLst>
          </p:cNvPr>
          <p:cNvSpPr/>
          <p:nvPr/>
        </p:nvSpPr>
        <p:spPr>
          <a:xfrm>
            <a:off x="189756" y="-7174"/>
            <a:ext cx="5110983" cy="767378"/>
          </a:xfrm>
          <a:prstGeom prst="rect">
            <a:avLst/>
          </a:prstGeom>
        </p:spPr>
        <p:txBody>
          <a:bodyPr spcFirstLastPara="0" lIns="89230" tIns="89230" rIns="89230" bIns="0" anchor="t"/>
          <a:lstStyle/>
          <a:p>
            <a:pPr algn="l" hangingPunct="0">
              <a:lnSpc>
                <a:spcPct val="100000"/>
              </a:lnSpc>
            </a:pPr>
            <a:r>
              <a:rPr lang="en-IN" sz="3500" dirty="0">
                <a:solidFill>
                  <a:schemeClr val="bg1"/>
                </a:solidFill>
                <a:latin typeface="Ubuntu" panose="020B0504030602030204" pitchFamily="34" charset="0"/>
                <a:cs typeface="Rokkitt"/>
              </a:rPr>
              <a:t>Loan Trends in India..</a:t>
            </a:r>
            <a:endParaRPr sz="3500" dirty="0">
              <a:solidFill>
                <a:schemeClr val="bg1"/>
              </a:solidFill>
              <a:latin typeface="Ubuntu" panose="020B0504030602030204" pitchFamily="34" charset="0"/>
              <a:cs typeface="Rokkitt"/>
            </a:endParaRPr>
          </a:p>
        </p:txBody>
      </p:sp>
      <p:sp>
        <p:nvSpPr>
          <p:cNvPr id="4" name="TextBox 3">
            <a:extLst>
              <a:ext uri="{FF2B5EF4-FFF2-40B4-BE49-F238E27FC236}">
                <a16:creationId xmlns:a16="http://schemas.microsoft.com/office/drawing/2014/main" id="{F74CA725-2260-183F-3E0F-3D8C56A42F30}"/>
              </a:ext>
            </a:extLst>
          </p:cNvPr>
          <p:cNvSpPr txBox="1"/>
          <p:nvPr/>
        </p:nvSpPr>
        <p:spPr>
          <a:xfrm>
            <a:off x="2342785" y="5746966"/>
            <a:ext cx="1341738" cy="438262"/>
          </a:xfrm>
          <a:prstGeom prst="rect">
            <a:avLst/>
          </a:prstGeom>
          <a:noFill/>
        </p:spPr>
        <p:txBody>
          <a:bodyPr wrap="square" rtlCol="0">
            <a:spAutoFit/>
          </a:bodyPr>
          <a:lstStyle/>
          <a:p>
            <a:pPr algn="ctr"/>
            <a:endParaRPr lang="en-IN" sz="2248" dirty="0">
              <a:solidFill>
                <a:schemeClr val="bg1"/>
              </a:solidFill>
              <a:latin typeface="Ubuntu" panose="020B0504030602030204" pitchFamily="34" charset="0"/>
            </a:endParaRPr>
          </a:p>
        </p:txBody>
      </p:sp>
      <p:sp>
        <p:nvSpPr>
          <p:cNvPr id="5" name="Title">
            <a:extLst>
              <a:ext uri="{FF2B5EF4-FFF2-40B4-BE49-F238E27FC236}">
                <a16:creationId xmlns:a16="http://schemas.microsoft.com/office/drawing/2014/main" id="{A5BA0B3A-3830-8649-E6CB-90FC0C8824AD}"/>
              </a:ext>
            </a:extLst>
          </p:cNvPr>
          <p:cNvSpPr/>
          <p:nvPr/>
        </p:nvSpPr>
        <p:spPr>
          <a:xfrm>
            <a:off x="1053852" y="1484784"/>
            <a:ext cx="6707632" cy="1351803"/>
          </a:xfrm>
          <a:prstGeom prst="rect">
            <a:avLst/>
          </a:prstGeom>
        </p:spPr>
        <p:txBody>
          <a:bodyPr spcFirstLastPara="0" lIns="89230" tIns="89230" rIns="89230" bIns="0" anchor="t"/>
          <a:lstStyle/>
          <a:p>
            <a:pPr algn="l">
              <a:buFont typeface="Arial" panose="020B0604020202020204" pitchFamily="34" charset="0"/>
              <a:buChar char="•"/>
            </a:pPr>
            <a:endParaRPr lang="en-US" sz="2248" dirty="0">
              <a:solidFill>
                <a:schemeClr val="bg1"/>
              </a:solidFill>
              <a:latin typeface="Ubuntu" panose="020B0504030602030204" pitchFamily="34" charset="0"/>
            </a:endParaRPr>
          </a:p>
          <a:p>
            <a:pPr marL="267691" indent="-267691" hangingPunct="0">
              <a:buFont typeface="Wingdings" panose="05000000000000000000" pitchFamily="2" charset="2"/>
              <a:buChar char="q"/>
            </a:pPr>
            <a:endParaRPr lang="en-IN" sz="2248" dirty="0">
              <a:solidFill>
                <a:schemeClr val="bg1"/>
              </a:solidFill>
              <a:latin typeface="Ubuntu" panose="020B0504030602030204" pitchFamily="34" charset="0"/>
              <a:cs typeface="Rokkitt"/>
            </a:endParaRPr>
          </a:p>
          <a:p>
            <a:pPr marL="267691" indent="-267691" hangingPunct="0">
              <a:buFont typeface="Wingdings" panose="05000000000000000000" pitchFamily="2" charset="2"/>
              <a:buChar char="q"/>
            </a:pPr>
            <a:endParaRPr sz="2248" dirty="0">
              <a:solidFill>
                <a:schemeClr val="bg1"/>
              </a:solidFill>
              <a:latin typeface="Ubuntu" panose="020B0504030602030204" pitchFamily="34" charset="0"/>
              <a:cs typeface="Rokkitt"/>
            </a:endParaRPr>
          </a:p>
        </p:txBody>
      </p:sp>
      <p:pic>
        <p:nvPicPr>
          <p:cNvPr id="6" name="Picture 5">
            <a:extLst>
              <a:ext uri="{FF2B5EF4-FFF2-40B4-BE49-F238E27FC236}">
                <a16:creationId xmlns:a16="http://schemas.microsoft.com/office/drawing/2014/main" id="{195AD502-354A-80D6-4195-F54F72E8E191}"/>
              </a:ext>
            </a:extLst>
          </p:cNvPr>
          <p:cNvPicPr>
            <a:picLocks noChangeAspect="1"/>
          </p:cNvPicPr>
          <p:nvPr/>
        </p:nvPicPr>
        <p:blipFill>
          <a:blip r:embed="rId2"/>
          <a:stretch>
            <a:fillRect/>
          </a:stretch>
        </p:blipFill>
        <p:spPr>
          <a:xfrm>
            <a:off x="6410292" y="566773"/>
            <a:ext cx="5680474" cy="2862227"/>
          </a:xfrm>
          <a:prstGeom prst="rect">
            <a:avLst/>
          </a:prstGeom>
        </p:spPr>
      </p:pic>
      <p:sp>
        <p:nvSpPr>
          <p:cNvPr id="7" name="TextBox 6">
            <a:extLst>
              <a:ext uri="{FF2B5EF4-FFF2-40B4-BE49-F238E27FC236}">
                <a16:creationId xmlns:a16="http://schemas.microsoft.com/office/drawing/2014/main" id="{D978BB75-635C-43F3-8780-77118AAFEC47}"/>
              </a:ext>
            </a:extLst>
          </p:cNvPr>
          <p:cNvSpPr txBox="1"/>
          <p:nvPr/>
        </p:nvSpPr>
        <p:spPr>
          <a:xfrm>
            <a:off x="52402" y="946792"/>
            <a:ext cx="6199876" cy="646331"/>
          </a:xfrm>
          <a:prstGeom prst="rect">
            <a:avLst/>
          </a:prstGeom>
          <a:noFill/>
        </p:spPr>
        <p:txBody>
          <a:bodyPr wrap="square">
            <a:spAutoFit/>
          </a:bodyPr>
          <a:lstStyle/>
          <a:p>
            <a:pPr algn="l"/>
            <a:r>
              <a:rPr lang="en-US" sz="1800" dirty="0">
                <a:solidFill>
                  <a:schemeClr val="bg1"/>
                </a:solidFill>
                <a:latin typeface="Ubuntu" panose="020B0504030602030204" pitchFamily="34" charset="0"/>
              </a:rPr>
              <a:t>India Total Loans was reported at 1,707.107 USD bn in Jun 2023</a:t>
            </a:r>
            <a:r>
              <a:rPr lang="en-US" sz="1800" baseline="30000" dirty="0">
                <a:solidFill>
                  <a:schemeClr val="bg1"/>
                </a:solidFill>
                <a:latin typeface="Ubuntu" panose="020B0504030602030204" pitchFamily="34" charset="0"/>
              </a:rPr>
              <a:t>1</a:t>
            </a:r>
            <a:endParaRPr lang="en-US" sz="1800" dirty="0">
              <a:solidFill>
                <a:schemeClr val="bg1"/>
              </a:solidFill>
              <a:latin typeface="Ubuntu" panose="020B0504030602030204" pitchFamily="34" charset="0"/>
            </a:endParaRPr>
          </a:p>
        </p:txBody>
      </p:sp>
      <p:pic>
        <p:nvPicPr>
          <p:cNvPr id="8" name="Picture 7">
            <a:extLst>
              <a:ext uri="{FF2B5EF4-FFF2-40B4-BE49-F238E27FC236}">
                <a16:creationId xmlns:a16="http://schemas.microsoft.com/office/drawing/2014/main" id="{7EE15E72-1D8F-1F2D-5093-AE5779AB3190}"/>
              </a:ext>
            </a:extLst>
          </p:cNvPr>
          <p:cNvPicPr>
            <a:picLocks noChangeAspect="1"/>
          </p:cNvPicPr>
          <p:nvPr/>
        </p:nvPicPr>
        <p:blipFill>
          <a:blip r:embed="rId3"/>
          <a:stretch>
            <a:fillRect/>
          </a:stretch>
        </p:blipFill>
        <p:spPr>
          <a:xfrm>
            <a:off x="6410292" y="3501008"/>
            <a:ext cx="5680474" cy="3207592"/>
          </a:xfrm>
          <a:prstGeom prst="rect">
            <a:avLst/>
          </a:prstGeom>
        </p:spPr>
      </p:pic>
      <p:pic>
        <p:nvPicPr>
          <p:cNvPr id="9" name="Picture 8">
            <a:extLst>
              <a:ext uri="{FF2B5EF4-FFF2-40B4-BE49-F238E27FC236}">
                <a16:creationId xmlns:a16="http://schemas.microsoft.com/office/drawing/2014/main" id="{05D493F4-DB0E-A53A-72EA-405F6A38C759}"/>
              </a:ext>
            </a:extLst>
          </p:cNvPr>
          <p:cNvPicPr>
            <a:picLocks noChangeAspect="1"/>
          </p:cNvPicPr>
          <p:nvPr/>
        </p:nvPicPr>
        <p:blipFill>
          <a:blip r:embed="rId4"/>
          <a:stretch>
            <a:fillRect/>
          </a:stretch>
        </p:blipFill>
        <p:spPr>
          <a:xfrm>
            <a:off x="98059" y="2836587"/>
            <a:ext cx="5996354" cy="997866"/>
          </a:xfrm>
          <a:prstGeom prst="rect">
            <a:avLst/>
          </a:prstGeom>
        </p:spPr>
      </p:pic>
      <p:sp>
        <p:nvSpPr>
          <p:cNvPr id="10" name="TextBox 9">
            <a:extLst>
              <a:ext uri="{FF2B5EF4-FFF2-40B4-BE49-F238E27FC236}">
                <a16:creationId xmlns:a16="http://schemas.microsoft.com/office/drawing/2014/main" id="{C8A742B9-A8AC-C13D-063D-0E7BDD152203}"/>
              </a:ext>
            </a:extLst>
          </p:cNvPr>
          <p:cNvSpPr txBox="1"/>
          <p:nvPr/>
        </p:nvSpPr>
        <p:spPr>
          <a:xfrm>
            <a:off x="80050" y="1988628"/>
            <a:ext cx="5628005" cy="646331"/>
          </a:xfrm>
          <a:prstGeom prst="rect">
            <a:avLst/>
          </a:prstGeom>
          <a:noFill/>
        </p:spPr>
        <p:txBody>
          <a:bodyPr wrap="square">
            <a:spAutoFit/>
          </a:bodyPr>
          <a:lstStyle/>
          <a:p>
            <a:pPr algn="l"/>
            <a:r>
              <a:rPr lang="en-US" sz="1800" dirty="0">
                <a:solidFill>
                  <a:schemeClr val="bg1"/>
                </a:solidFill>
                <a:latin typeface="Ubuntu" panose="020B0504030602030204" pitchFamily="34" charset="0"/>
              </a:rPr>
              <a:t>This records an increase from the previous number of 1,669.266 USD bn for Mar 2023</a:t>
            </a:r>
          </a:p>
        </p:txBody>
      </p:sp>
      <p:sp>
        <p:nvSpPr>
          <p:cNvPr id="11" name="TextBox 10">
            <a:extLst>
              <a:ext uri="{FF2B5EF4-FFF2-40B4-BE49-F238E27FC236}">
                <a16:creationId xmlns:a16="http://schemas.microsoft.com/office/drawing/2014/main" id="{EFA86736-C90E-7A7D-C3E0-6DA521593097}"/>
              </a:ext>
            </a:extLst>
          </p:cNvPr>
          <p:cNvSpPr txBox="1"/>
          <p:nvPr/>
        </p:nvSpPr>
        <p:spPr>
          <a:xfrm>
            <a:off x="189756" y="6273575"/>
            <a:ext cx="3540966" cy="230832"/>
          </a:xfrm>
          <a:prstGeom prst="rect">
            <a:avLst/>
          </a:prstGeom>
          <a:noFill/>
        </p:spPr>
        <p:txBody>
          <a:bodyPr wrap="square" lIns="0" tIns="0" rIns="0" bIns="0" anchor="b">
            <a:spAutoFit/>
          </a:bodyPr>
          <a:lstStyle/>
          <a:p>
            <a:pPr defTabSz="914093">
              <a:defRPr/>
            </a:pPr>
            <a:r>
              <a:rPr lang="en-US" sz="1500" baseline="30000" dirty="0">
                <a:solidFill>
                  <a:schemeClr val="bg1"/>
                </a:solidFill>
                <a:latin typeface="Segoe UI"/>
              </a:rPr>
              <a:t>1 </a:t>
            </a:r>
            <a:r>
              <a:rPr lang="en-US" sz="1500" baseline="30000" dirty="0">
                <a:solidFill>
                  <a:schemeClr val="bg1"/>
                </a:solidFill>
                <a:latin typeface="Segoe UI"/>
                <a:cs typeface="Calibri" panose="020F0502020204030204" pitchFamily="34" charset="0"/>
                <a:hlinkClick r:id="rId5">
                  <a:extLst>
                    <a:ext uri="{A12FA001-AC4F-418D-AE19-62706E023703}">
                      <ahyp:hlinkClr xmlns:ahyp="http://schemas.microsoft.com/office/drawing/2018/hyperlinkcolor" val="tx"/>
                    </a:ext>
                  </a:extLst>
                </a:hlinkClick>
              </a:rPr>
              <a:t>CEIC India Total Loans</a:t>
            </a:r>
            <a:endParaRPr lang="en-US" sz="1500" dirty="0">
              <a:solidFill>
                <a:schemeClr val="bg1"/>
              </a:solidFill>
              <a:latin typeface="Segoe UI"/>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10E66B3-65E3-7AF5-3337-D31C77E61395}"/>
              </a:ext>
            </a:extLst>
          </p:cNvPr>
          <p:cNvPicPr>
            <a:picLocks noChangeAspect="1"/>
          </p:cNvPicPr>
          <p:nvPr/>
        </p:nvPicPr>
        <p:blipFill>
          <a:blip r:embed="rId6"/>
          <a:stretch>
            <a:fillRect/>
          </a:stretch>
        </p:blipFill>
        <p:spPr>
          <a:xfrm>
            <a:off x="98058" y="3931698"/>
            <a:ext cx="5996353" cy="2181466"/>
          </a:xfrm>
          <a:prstGeom prst="rect">
            <a:avLst/>
          </a:prstGeom>
        </p:spPr>
      </p:pic>
    </p:spTree>
    <p:extLst>
      <p:ext uri="{BB962C8B-B14F-4D97-AF65-F5344CB8AC3E}">
        <p14:creationId xmlns:p14="http://schemas.microsoft.com/office/powerpoint/2010/main" val="6547880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5AA3B9-E694-7688-141C-7FEB2C28A7C7}"/>
              </a:ext>
            </a:extLst>
          </p:cNvPr>
          <p:cNvSpPr txBox="1"/>
          <p:nvPr/>
        </p:nvSpPr>
        <p:spPr>
          <a:xfrm>
            <a:off x="3718148" y="4221088"/>
            <a:ext cx="5638700" cy="449226"/>
          </a:xfrm>
          <a:prstGeom prst="rect">
            <a:avLst/>
          </a:prstGeom>
          <a:noFill/>
        </p:spPr>
        <p:txBody>
          <a:bodyPr wrap="square">
            <a:spAutoFit/>
          </a:bodyPr>
          <a:lstStyle/>
          <a:p>
            <a:pPr algn="l" defTabSz="932462">
              <a:lnSpc>
                <a:spcPts val="2219"/>
              </a:lnSpc>
              <a:spcBef>
                <a:spcPct val="20000"/>
              </a:spcBef>
              <a:buSzPct val="90000"/>
              <a:defRPr/>
            </a:pPr>
            <a:r>
              <a:rPr lang="en-US" sz="5600" b="1" kern="0" spc="20" dirty="0">
                <a:ln>
                  <a:noFill/>
                </a:ln>
                <a:solidFill>
                  <a:srgbClr val="001A66"/>
                </a:solidFill>
                <a:latin typeface="Ubuntu" panose="020B0504030602030204" pitchFamily="34" charset="0"/>
                <a:cs typeface="Segoe UI Semibold" panose="020B0702040204020203" pitchFamily="34" charset="0"/>
              </a:rPr>
              <a:t>RiskShield 360</a:t>
            </a:r>
          </a:p>
        </p:txBody>
      </p:sp>
      <p:pic>
        <p:nvPicPr>
          <p:cNvPr id="2" name="Picture 1">
            <a:extLst>
              <a:ext uri="{FF2B5EF4-FFF2-40B4-BE49-F238E27FC236}">
                <a16:creationId xmlns:a16="http://schemas.microsoft.com/office/drawing/2014/main" id="{963CE7D9-A7AC-7C7D-A4A1-D1E41C15CEBB}"/>
              </a:ext>
            </a:extLst>
          </p:cNvPr>
          <p:cNvPicPr>
            <a:picLocks noChangeAspect="1"/>
          </p:cNvPicPr>
          <p:nvPr/>
        </p:nvPicPr>
        <p:blipFill>
          <a:blip r:embed="rId2"/>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40629560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7C25946-96A1-FF85-6A67-F51D236FE406}"/>
              </a:ext>
            </a:extLst>
          </p:cNvPr>
          <p:cNvGraphicFramePr/>
          <p:nvPr>
            <p:extLst>
              <p:ext uri="{D42A27DB-BD31-4B8C-83A1-F6EECF244321}">
                <p14:modId xmlns:p14="http://schemas.microsoft.com/office/powerpoint/2010/main" val="612830404"/>
              </p:ext>
            </p:extLst>
          </p:nvPr>
        </p:nvGraphicFramePr>
        <p:xfrm>
          <a:off x="333772" y="188640"/>
          <a:ext cx="11148261" cy="5143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05008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8BC61129-2228-EB2F-7A94-4B0EB5DFD6BF}"/>
              </a:ext>
            </a:extLst>
          </p:cNvPr>
          <p:cNvSpPr txBox="1">
            <a:spLocks/>
          </p:cNvSpPr>
          <p:nvPr/>
        </p:nvSpPr>
        <p:spPr bwMode="blackWhite">
          <a:xfrm>
            <a:off x="405780" y="188640"/>
            <a:ext cx="6478797" cy="41537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126">
              <a:lnSpc>
                <a:spcPct val="90000"/>
              </a:lnSpc>
              <a:spcBef>
                <a:spcPts val="300"/>
              </a:spcBef>
              <a:defRPr/>
            </a:pPr>
            <a:r>
              <a:rPr lang="en-GB" sz="2999" spc="0" dirty="0">
                <a:gradFill>
                  <a:gsLst>
                    <a:gs pos="0">
                      <a:srgbClr val="50E6FF"/>
                    </a:gs>
                    <a:gs pos="100000">
                      <a:srgbClr val="D59DFF"/>
                    </a:gs>
                  </a:gsLst>
                  <a:lin ang="2700000" scaled="1"/>
                </a:gradFill>
                <a:latin typeface="Ubuntu" panose="020B0504030602030204" pitchFamily="34" charset="0"/>
                <a:cs typeface="Segoe UI Semibold" panose="020B0502040204020203" pitchFamily="34" charset="0"/>
              </a:rPr>
              <a:t>Team behind RiskPulse 360</a:t>
            </a:r>
          </a:p>
        </p:txBody>
      </p:sp>
      <p:graphicFrame>
        <p:nvGraphicFramePr>
          <p:cNvPr id="8" name="Diagram 7">
            <a:extLst>
              <a:ext uri="{FF2B5EF4-FFF2-40B4-BE49-F238E27FC236}">
                <a16:creationId xmlns:a16="http://schemas.microsoft.com/office/drawing/2014/main" id="{E42B5DBE-5E28-1481-523A-02F3719412BA}"/>
              </a:ext>
            </a:extLst>
          </p:cNvPr>
          <p:cNvGraphicFramePr/>
          <p:nvPr>
            <p:extLst>
              <p:ext uri="{D42A27DB-BD31-4B8C-83A1-F6EECF244321}">
                <p14:modId xmlns:p14="http://schemas.microsoft.com/office/powerpoint/2010/main" val="1515017107"/>
              </p:ext>
            </p:extLst>
          </p:nvPr>
        </p:nvGraphicFramePr>
        <p:xfrm>
          <a:off x="2566020" y="925398"/>
          <a:ext cx="7879365"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1389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79265E-6 1.11111E-6 L 3.79265E-6 0.03542 " pathEditMode="relative" rAng="0" ptsTypes="AA">
                                      <p:cBhvr>
                                        <p:cTn id="9" dur="5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90E6935-8F5D-82E1-C184-E6A92E77580B}"/>
              </a:ext>
            </a:extLst>
          </p:cNvPr>
          <p:cNvGraphicFramePr/>
          <p:nvPr>
            <p:extLst>
              <p:ext uri="{D42A27DB-BD31-4B8C-83A1-F6EECF244321}">
                <p14:modId xmlns:p14="http://schemas.microsoft.com/office/powerpoint/2010/main" val="1014602401"/>
              </p:ext>
            </p:extLst>
          </p:nvPr>
        </p:nvGraphicFramePr>
        <p:xfrm>
          <a:off x="2422004" y="188640"/>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1120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5AA3B9-E694-7688-141C-7FEB2C28A7C7}"/>
              </a:ext>
            </a:extLst>
          </p:cNvPr>
          <p:cNvSpPr txBox="1"/>
          <p:nvPr/>
        </p:nvSpPr>
        <p:spPr>
          <a:xfrm>
            <a:off x="3718148" y="4221088"/>
            <a:ext cx="5638700" cy="449226"/>
          </a:xfrm>
          <a:prstGeom prst="rect">
            <a:avLst/>
          </a:prstGeom>
          <a:noFill/>
        </p:spPr>
        <p:txBody>
          <a:bodyPr wrap="square">
            <a:spAutoFit/>
          </a:bodyPr>
          <a:lstStyle/>
          <a:p>
            <a:pPr algn="l" defTabSz="932462">
              <a:lnSpc>
                <a:spcPts val="2219"/>
              </a:lnSpc>
              <a:spcBef>
                <a:spcPct val="20000"/>
              </a:spcBef>
              <a:buSzPct val="90000"/>
              <a:defRPr/>
            </a:pPr>
            <a:r>
              <a:rPr lang="en-US" sz="5600" b="1" kern="0" spc="20" dirty="0">
                <a:ln>
                  <a:noFill/>
                </a:ln>
                <a:solidFill>
                  <a:srgbClr val="001A66"/>
                </a:solidFill>
                <a:latin typeface="Ubuntu" panose="020B0504030602030204" pitchFamily="34" charset="0"/>
                <a:cs typeface="Segoe UI Semibold" panose="020B0702040204020203" pitchFamily="34" charset="0"/>
              </a:rPr>
              <a:t>RiskUnify 360</a:t>
            </a:r>
          </a:p>
        </p:txBody>
      </p:sp>
      <p:pic>
        <p:nvPicPr>
          <p:cNvPr id="2" name="Picture 1">
            <a:extLst>
              <a:ext uri="{FF2B5EF4-FFF2-40B4-BE49-F238E27FC236}">
                <a16:creationId xmlns:a16="http://schemas.microsoft.com/office/drawing/2014/main" id="{713C1CBB-2814-226B-02FF-0256A6963A38}"/>
              </a:ext>
            </a:extLst>
          </p:cNvPr>
          <p:cNvPicPr>
            <a:picLocks noChangeAspect="1"/>
          </p:cNvPicPr>
          <p:nvPr/>
        </p:nvPicPr>
        <p:blipFill>
          <a:blip r:embed="rId2"/>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35975579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FECFAB4-E8E6-F2D9-A59B-573EC1A0AA97}"/>
              </a:ext>
            </a:extLst>
          </p:cNvPr>
          <p:cNvGraphicFramePr/>
          <p:nvPr>
            <p:extLst>
              <p:ext uri="{D42A27DB-BD31-4B8C-83A1-F6EECF244321}">
                <p14:modId xmlns:p14="http://schemas.microsoft.com/office/powerpoint/2010/main" val="3462834404"/>
              </p:ext>
            </p:extLst>
          </p:nvPr>
        </p:nvGraphicFramePr>
        <p:xfrm>
          <a:off x="585800" y="116632"/>
          <a:ext cx="11017224"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2F6E3FB-296E-C3A0-1D72-6F679A623921}"/>
              </a:ext>
            </a:extLst>
          </p:cNvPr>
          <p:cNvSpPr txBox="1"/>
          <p:nvPr/>
        </p:nvSpPr>
        <p:spPr>
          <a:xfrm>
            <a:off x="23192" y="6402814"/>
            <a:ext cx="8206093" cy="338554"/>
          </a:xfrm>
          <a:prstGeom prst="rect">
            <a:avLst/>
          </a:prstGeom>
          <a:noFill/>
        </p:spPr>
        <p:txBody>
          <a:bodyPr wrap="none" rtlCol="0">
            <a:spAutoFit/>
          </a:bodyPr>
          <a:lstStyle/>
          <a:p>
            <a:r>
              <a:rPr lang="en-US" sz="1600" dirty="0">
                <a:latin typeface="Ubuntu" panose="020B0504030602030204" pitchFamily="34" charset="0"/>
              </a:rPr>
              <a:t>N.B – This list is not comprehensive which can be expanded to more industry segments</a:t>
            </a:r>
            <a:endParaRPr lang="en-SG" sz="1600" dirty="0">
              <a:latin typeface="Ubuntu" panose="020B0504030602030204" pitchFamily="34" charset="0"/>
            </a:endParaRPr>
          </a:p>
        </p:txBody>
      </p:sp>
    </p:spTree>
    <p:extLst>
      <p:ext uri="{BB962C8B-B14F-4D97-AF65-F5344CB8AC3E}">
        <p14:creationId xmlns:p14="http://schemas.microsoft.com/office/powerpoint/2010/main" val="314872624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ynamics 365 Marketing screenshots showing how to customize an out-of-the-box dashboard components">
            <a:extLst>
              <a:ext uri="{FF2B5EF4-FFF2-40B4-BE49-F238E27FC236}">
                <a16:creationId xmlns:a16="http://schemas.microsoft.com/office/drawing/2014/main" id="{F219347F-1DE2-6535-F9D9-F957D37279A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58" r="10891" b="18519"/>
          <a:stretch/>
        </p:blipFill>
        <p:spPr>
          <a:xfrm>
            <a:off x="693812" y="620688"/>
            <a:ext cx="10297144" cy="5848594"/>
          </a:xfrm>
          <a:prstGeom prst="rect">
            <a:avLst/>
          </a:prstGeom>
          <a:solidFill>
            <a:srgbClr val="000000">
              <a:shade val="95000"/>
            </a:srgbClr>
          </a:solidFill>
          <a:ln w="254000" cap="rnd">
            <a:solidFill>
              <a:srgbClr val="000000"/>
            </a:solidFill>
            <a:round/>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595978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5AA3B9-E694-7688-141C-7FEB2C28A7C7}"/>
              </a:ext>
            </a:extLst>
          </p:cNvPr>
          <p:cNvSpPr txBox="1"/>
          <p:nvPr/>
        </p:nvSpPr>
        <p:spPr>
          <a:xfrm>
            <a:off x="3718148" y="4221088"/>
            <a:ext cx="5638700" cy="449226"/>
          </a:xfrm>
          <a:prstGeom prst="rect">
            <a:avLst/>
          </a:prstGeom>
          <a:noFill/>
        </p:spPr>
        <p:txBody>
          <a:bodyPr wrap="square">
            <a:spAutoFit/>
          </a:bodyPr>
          <a:lstStyle/>
          <a:p>
            <a:pPr algn="l" defTabSz="932462">
              <a:lnSpc>
                <a:spcPts val="2219"/>
              </a:lnSpc>
              <a:spcBef>
                <a:spcPct val="20000"/>
              </a:spcBef>
              <a:buSzPct val="90000"/>
              <a:defRPr/>
            </a:pPr>
            <a:r>
              <a:rPr lang="en-US" sz="5600" b="1" kern="0" spc="20" dirty="0">
                <a:ln>
                  <a:noFill/>
                </a:ln>
                <a:solidFill>
                  <a:srgbClr val="001A66"/>
                </a:solidFill>
                <a:latin typeface="Ubuntu" panose="020B0504030602030204" pitchFamily="34" charset="0"/>
                <a:cs typeface="Segoe UI Semibold" panose="020B0702040204020203" pitchFamily="34" charset="0"/>
              </a:rPr>
              <a:t>RiskScore 360</a:t>
            </a:r>
          </a:p>
        </p:txBody>
      </p:sp>
      <p:pic>
        <p:nvPicPr>
          <p:cNvPr id="2" name="Picture 1">
            <a:extLst>
              <a:ext uri="{FF2B5EF4-FFF2-40B4-BE49-F238E27FC236}">
                <a16:creationId xmlns:a16="http://schemas.microsoft.com/office/drawing/2014/main" id="{9C4AFF29-41A5-2D4B-2035-A55EFEFED54E}"/>
              </a:ext>
            </a:extLst>
          </p:cNvPr>
          <p:cNvPicPr>
            <a:picLocks noChangeAspect="1"/>
          </p:cNvPicPr>
          <p:nvPr/>
        </p:nvPicPr>
        <p:blipFill>
          <a:blip r:embed="rId2"/>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72519111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3239BD59-AB08-B033-9454-D0B734B1A3AE}"/>
              </a:ext>
            </a:extLst>
          </p:cNvPr>
          <p:cNvGraphicFramePr/>
          <p:nvPr>
            <p:extLst>
              <p:ext uri="{D42A27DB-BD31-4B8C-83A1-F6EECF244321}">
                <p14:modId xmlns:p14="http://schemas.microsoft.com/office/powerpoint/2010/main" val="4018693956"/>
              </p:ext>
            </p:extLst>
          </p:nvPr>
        </p:nvGraphicFramePr>
        <p:xfrm>
          <a:off x="405780" y="980728"/>
          <a:ext cx="11089232"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778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58FDA10-0A88-83C8-D2BF-11328EF07DAC}"/>
              </a:ext>
            </a:extLst>
          </p:cNvPr>
          <p:cNvGraphicFramePr/>
          <p:nvPr>
            <p:extLst>
              <p:ext uri="{D42A27DB-BD31-4B8C-83A1-F6EECF244321}">
                <p14:modId xmlns:p14="http://schemas.microsoft.com/office/powerpoint/2010/main" val="1142540912"/>
              </p:ext>
            </p:extLst>
          </p:nvPr>
        </p:nvGraphicFramePr>
        <p:xfrm>
          <a:off x="909836" y="980728"/>
          <a:ext cx="1044116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435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EA7168A-0A9A-1139-BE9B-23657A0A360B}"/>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Sources of Information</a:t>
            </a:r>
            <a:endParaRPr sz="2500" b="1" dirty="0">
              <a:latin typeface="Ubuntu" panose="020B0504030602030204" pitchFamily="34" charset="0"/>
              <a:cs typeface="Rokkitt"/>
            </a:endParaRPr>
          </a:p>
        </p:txBody>
      </p:sp>
      <p:sp>
        <p:nvSpPr>
          <p:cNvPr id="3" name="TextBox 2">
            <a:extLst>
              <a:ext uri="{FF2B5EF4-FFF2-40B4-BE49-F238E27FC236}">
                <a16:creationId xmlns:a16="http://schemas.microsoft.com/office/drawing/2014/main" id="{3B02D0D4-9CEE-DCD3-BD0C-B47EC4C70B40}"/>
              </a:ext>
            </a:extLst>
          </p:cNvPr>
          <p:cNvSpPr txBox="1"/>
          <p:nvPr/>
        </p:nvSpPr>
        <p:spPr>
          <a:xfrm>
            <a:off x="189756" y="4725144"/>
            <a:ext cx="10538632" cy="323165"/>
          </a:xfrm>
          <a:prstGeom prst="rect">
            <a:avLst/>
          </a:prstGeom>
          <a:noFill/>
        </p:spPr>
        <p:txBody>
          <a:bodyPr wrap="square">
            <a:spAutoFit/>
          </a:bodyPr>
          <a:lstStyle/>
          <a:p>
            <a:r>
              <a:rPr lang="en-US" sz="1500" i="0" dirty="0">
                <a:solidFill>
                  <a:srgbClr val="0F0F0F"/>
                </a:solidFill>
                <a:effectLst/>
                <a:latin typeface="Ubuntu" panose="020B0504030602030204" pitchFamily="34" charset="0"/>
              </a:rPr>
              <a:t>N.B – </a:t>
            </a:r>
            <a:r>
              <a:rPr lang="en-US" sz="1500" dirty="0">
                <a:solidFill>
                  <a:srgbClr val="0F0F0F"/>
                </a:solidFill>
                <a:latin typeface="Ubuntu" panose="020B0504030602030204" pitchFamily="34" charset="0"/>
              </a:rPr>
              <a:t>Above </a:t>
            </a:r>
            <a:r>
              <a:rPr lang="en-US" sz="1500" i="0" dirty="0">
                <a:solidFill>
                  <a:srgbClr val="0F0F0F"/>
                </a:solidFill>
                <a:effectLst/>
                <a:latin typeface="Ubuntu" panose="020B0504030602030204" pitchFamily="34" charset="0"/>
              </a:rPr>
              <a:t>List is not exhaustive in nature and is mentioned only for reference.</a:t>
            </a:r>
            <a:endParaRPr lang="en-IN" sz="1500" dirty="0">
              <a:latin typeface="Ubuntu" panose="020B0504030602030204" pitchFamily="34" charset="0"/>
            </a:endParaRPr>
          </a:p>
        </p:txBody>
      </p:sp>
      <p:sp>
        <p:nvSpPr>
          <p:cNvPr id="4" name="TextBox 3">
            <a:extLst>
              <a:ext uri="{FF2B5EF4-FFF2-40B4-BE49-F238E27FC236}">
                <a16:creationId xmlns:a16="http://schemas.microsoft.com/office/drawing/2014/main" id="{AFE7E431-FFBC-EC2E-D7F0-4DA4D92C4C51}"/>
              </a:ext>
            </a:extLst>
          </p:cNvPr>
          <p:cNvSpPr txBox="1"/>
          <p:nvPr/>
        </p:nvSpPr>
        <p:spPr>
          <a:xfrm>
            <a:off x="693812" y="764704"/>
            <a:ext cx="10538632" cy="3539430"/>
          </a:xfrm>
          <a:prstGeom prst="rect">
            <a:avLst/>
          </a:prstGeom>
          <a:noFill/>
        </p:spPr>
        <p:txBody>
          <a:bodyPr wrap="square">
            <a:spAutoFit/>
          </a:bodyPr>
          <a:lstStyle/>
          <a:p>
            <a:pPr marL="342900" indent="-342900">
              <a:buFont typeface="Wingdings" panose="05000000000000000000" pitchFamily="2" charset="2"/>
              <a:buChar char="ü"/>
            </a:pPr>
            <a:r>
              <a:rPr lang="en-US" sz="1600" i="0" dirty="0">
                <a:effectLst/>
                <a:latin typeface="Ubuntu" panose="020B0504030602030204" pitchFamily="34" charset="0"/>
              </a:rPr>
              <a:t>Registrar of Companies</a:t>
            </a:r>
            <a:r>
              <a:rPr lang="en-US" sz="1600" i="0" dirty="0">
                <a:solidFill>
                  <a:srgbClr val="0F0F0F"/>
                </a:solidFill>
                <a:effectLst/>
                <a:latin typeface="Ubuntu" panose="020B0504030602030204" pitchFamily="34" charset="0"/>
              </a:rPr>
              <a:t>.</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Media and Press Archives</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MCA Website/ Advanced Google Checks/Commercial Tax Website</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Income Tax Department/EPFO/Goods and Service Tax Website/Voter’s Service Portal(Electoral Searches)</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Watch Lists</a:t>
            </a:r>
          </a:p>
          <a:p>
            <a:pPr marL="342900" indent="-342900">
              <a:buFont typeface="Wingdings" panose="05000000000000000000" pitchFamily="2" charset="2"/>
              <a:buChar char="ü"/>
            </a:pPr>
            <a:r>
              <a:rPr lang="en-US" sz="1600" i="0" dirty="0">
                <a:solidFill>
                  <a:srgbClr val="0F0F0F"/>
                </a:solidFill>
                <a:effectLst/>
                <a:latin typeface="Ubuntu" panose="020B0504030602030204" pitchFamily="34" charset="0"/>
              </a:rPr>
              <a:t>Lexis/Nexis</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Watch Out Investors</a:t>
            </a:r>
          </a:p>
          <a:p>
            <a:pPr marL="342900" indent="-342900">
              <a:buFont typeface="Wingdings" panose="05000000000000000000" pitchFamily="2" charset="2"/>
              <a:buChar char="ü"/>
            </a:pPr>
            <a:r>
              <a:rPr lang="en-US" sz="1600" i="0" dirty="0">
                <a:solidFill>
                  <a:srgbClr val="0F0F0F"/>
                </a:solidFill>
                <a:effectLst/>
                <a:latin typeface="Ubuntu" panose="020B0504030602030204" pitchFamily="34" charset="0"/>
              </a:rPr>
              <a:t>Case status Website</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Credit Information Bureau of India Limited (CIBIL)</a:t>
            </a:r>
          </a:p>
          <a:p>
            <a:pPr marL="342900" indent="-342900">
              <a:buFont typeface="Wingdings" panose="05000000000000000000" pitchFamily="2" charset="2"/>
              <a:buChar char="ü"/>
            </a:pPr>
            <a:r>
              <a:rPr lang="en-US" sz="1600" i="0" dirty="0">
                <a:solidFill>
                  <a:srgbClr val="0F0F0F"/>
                </a:solidFill>
                <a:effectLst/>
                <a:latin typeface="Ubuntu" panose="020B0504030602030204" pitchFamily="34" charset="0"/>
              </a:rPr>
              <a:t>SEBI</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Central Board of Excise and Customs Websites</a:t>
            </a:r>
          </a:p>
          <a:p>
            <a:pPr marL="342900" indent="-342900">
              <a:buFont typeface="Wingdings" panose="05000000000000000000" pitchFamily="2" charset="2"/>
              <a:buChar char="ü"/>
            </a:pPr>
            <a:r>
              <a:rPr lang="en-US" sz="1600" i="0" dirty="0">
                <a:solidFill>
                  <a:srgbClr val="0F0F0F"/>
                </a:solidFill>
                <a:effectLst/>
                <a:latin typeface="Ubuntu" panose="020B0504030602030204" pitchFamily="34" charset="0"/>
              </a:rPr>
              <a:t>OFAC</a:t>
            </a: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World Compliance Refinitiv</a:t>
            </a:r>
            <a:endParaRPr lang="en-US" sz="1600" i="0" dirty="0">
              <a:solidFill>
                <a:srgbClr val="0F0F0F"/>
              </a:solidFill>
              <a:effectLst/>
              <a:latin typeface="Ubuntu" panose="020B0504030602030204" pitchFamily="34" charset="0"/>
            </a:endParaRPr>
          </a:p>
          <a:p>
            <a:pPr marL="342900" indent="-342900">
              <a:buFont typeface="Wingdings" panose="05000000000000000000" pitchFamily="2" charset="2"/>
              <a:buChar char="ü"/>
            </a:pPr>
            <a:r>
              <a:rPr lang="en-US" sz="1600" dirty="0">
                <a:solidFill>
                  <a:srgbClr val="0F0F0F"/>
                </a:solidFill>
                <a:latin typeface="Ubuntu" panose="020B0504030602030204" pitchFamily="34" charset="0"/>
              </a:rPr>
              <a:t>Internet Search Engines and Meta Search engines</a:t>
            </a:r>
            <a:endParaRPr lang="en-US" sz="1600" i="0" dirty="0">
              <a:solidFill>
                <a:srgbClr val="0F0F0F"/>
              </a:solidFill>
              <a:effectLst/>
              <a:latin typeface="Ubuntu" panose="020B0504030602030204" pitchFamily="34" charset="0"/>
            </a:endParaRPr>
          </a:p>
        </p:txBody>
      </p:sp>
    </p:spTree>
    <p:extLst>
      <p:ext uri="{BB962C8B-B14F-4D97-AF65-F5344CB8AC3E}">
        <p14:creationId xmlns:p14="http://schemas.microsoft.com/office/powerpoint/2010/main" val="5996643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0E567F-2388-B4CA-7329-E096C23D0EFD}"/>
              </a:ext>
            </a:extLst>
          </p:cNvPr>
          <p:cNvPicPr>
            <a:picLocks noChangeAspect="1"/>
          </p:cNvPicPr>
          <p:nvPr/>
        </p:nvPicPr>
        <p:blipFill>
          <a:blip r:embed="rId2"/>
          <a:stretch>
            <a:fillRect/>
          </a:stretch>
        </p:blipFill>
        <p:spPr>
          <a:xfrm>
            <a:off x="2638028" y="647961"/>
            <a:ext cx="6611525" cy="5562077"/>
          </a:xfrm>
          <a:prstGeom prst="rect">
            <a:avLst/>
          </a:prstGeom>
        </p:spPr>
      </p:pic>
      <p:sp>
        <p:nvSpPr>
          <p:cNvPr id="8" name="TextBox 7">
            <a:extLst>
              <a:ext uri="{FF2B5EF4-FFF2-40B4-BE49-F238E27FC236}">
                <a16:creationId xmlns:a16="http://schemas.microsoft.com/office/drawing/2014/main" id="{594B97DE-CD38-177C-7C21-6C29D240951A}"/>
              </a:ext>
            </a:extLst>
          </p:cNvPr>
          <p:cNvSpPr txBox="1"/>
          <p:nvPr/>
        </p:nvSpPr>
        <p:spPr>
          <a:xfrm>
            <a:off x="117748" y="6437997"/>
            <a:ext cx="10538632" cy="323165"/>
          </a:xfrm>
          <a:prstGeom prst="rect">
            <a:avLst/>
          </a:prstGeom>
          <a:noFill/>
        </p:spPr>
        <p:txBody>
          <a:bodyPr wrap="square">
            <a:spAutoFit/>
          </a:bodyPr>
          <a:lstStyle/>
          <a:p>
            <a:r>
              <a:rPr lang="en-US" sz="1500" i="0" dirty="0">
                <a:solidFill>
                  <a:srgbClr val="0F0F0F"/>
                </a:solidFill>
                <a:effectLst/>
                <a:latin typeface="Ubuntu" panose="020B0504030602030204" pitchFamily="34" charset="0"/>
              </a:rPr>
              <a:t>N.B – </a:t>
            </a:r>
            <a:r>
              <a:rPr lang="en-US" sz="1500" dirty="0">
                <a:solidFill>
                  <a:srgbClr val="0F0F0F"/>
                </a:solidFill>
                <a:latin typeface="Ubuntu" panose="020B0504030602030204" pitchFamily="34" charset="0"/>
              </a:rPr>
              <a:t>The pricing model is for our product RiskScore360 </a:t>
            </a:r>
            <a:endParaRPr lang="en-IN" sz="1500" dirty="0">
              <a:latin typeface="Ubuntu" panose="020B0504030602030204" pitchFamily="34" charset="0"/>
            </a:endParaRPr>
          </a:p>
        </p:txBody>
      </p:sp>
      <p:sp>
        <p:nvSpPr>
          <p:cNvPr id="9" name="Title">
            <a:extLst>
              <a:ext uri="{FF2B5EF4-FFF2-40B4-BE49-F238E27FC236}">
                <a16:creationId xmlns:a16="http://schemas.microsoft.com/office/drawing/2014/main" id="{E351CB90-D23F-E20B-7A43-48883E04DDEA}"/>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Return on Investment(ROI)</a:t>
            </a:r>
            <a:endParaRPr sz="2500" b="1" dirty="0">
              <a:latin typeface="Ubuntu" panose="020B0504030602030204" pitchFamily="34" charset="0"/>
              <a:cs typeface="Rokkitt"/>
            </a:endParaRPr>
          </a:p>
        </p:txBody>
      </p:sp>
      <p:pic>
        <p:nvPicPr>
          <p:cNvPr id="2" name="Picture 1">
            <a:extLst>
              <a:ext uri="{FF2B5EF4-FFF2-40B4-BE49-F238E27FC236}">
                <a16:creationId xmlns:a16="http://schemas.microsoft.com/office/drawing/2014/main" id="{2209B647-48F2-BF48-8561-F652B270ED2B}"/>
              </a:ext>
            </a:extLst>
          </p:cNvPr>
          <p:cNvPicPr>
            <a:picLocks noChangeAspect="1"/>
          </p:cNvPicPr>
          <p:nvPr/>
        </p:nvPicPr>
        <p:blipFill>
          <a:blip r:embed="rId3"/>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7530393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E351CB90-D23F-E20B-7A43-48883E04DDEA}"/>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VRIN Framework</a:t>
            </a:r>
            <a:endParaRPr sz="2500" b="1" dirty="0">
              <a:latin typeface="Ubuntu" panose="020B0504030602030204" pitchFamily="34" charset="0"/>
              <a:cs typeface="Rokkitt"/>
            </a:endParaRPr>
          </a:p>
        </p:txBody>
      </p:sp>
      <p:graphicFrame>
        <p:nvGraphicFramePr>
          <p:cNvPr id="2" name="Diagram 1">
            <a:extLst>
              <a:ext uri="{FF2B5EF4-FFF2-40B4-BE49-F238E27FC236}">
                <a16:creationId xmlns:a16="http://schemas.microsoft.com/office/drawing/2014/main" id="{70A04FBE-451B-0F65-079D-092E93B1FF79}"/>
              </a:ext>
            </a:extLst>
          </p:cNvPr>
          <p:cNvGraphicFramePr/>
          <p:nvPr>
            <p:extLst>
              <p:ext uri="{D42A27DB-BD31-4B8C-83A1-F6EECF244321}">
                <p14:modId xmlns:p14="http://schemas.microsoft.com/office/powerpoint/2010/main" val="2134902565"/>
              </p:ext>
            </p:extLst>
          </p:nvPr>
        </p:nvGraphicFramePr>
        <p:xfrm>
          <a:off x="364157" y="537633"/>
          <a:ext cx="11358880" cy="5782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8775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A9E8864-5CAD-FA89-007C-853025ECDD52}"/>
              </a:ext>
            </a:extLst>
          </p:cNvPr>
          <p:cNvSpPr/>
          <p:nvPr/>
        </p:nvSpPr>
        <p:spPr bwMode="auto">
          <a:xfrm>
            <a:off x="5823550" y="531124"/>
            <a:ext cx="5365048" cy="5365048"/>
          </a:xfrm>
          <a:prstGeom prst="ellipse">
            <a:avLst/>
          </a:prstGeom>
          <a:gradFill flip="none" rotWithShape="1">
            <a:gsLst>
              <a:gs pos="0">
                <a:srgbClr val="D59DFF"/>
              </a:gs>
              <a:gs pos="79000">
                <a:srgbClr val="50E6FF"/>
              </a:gs>
            </a:gsLst>
            <a:lin ang="8400000" scaled="0"/>
            <a:tileRect/>
          </a:gradFill>
          <a:ln w="101917" cap="flat">
            <a:noFill/>
            <a:prstDash val="solid"/>
            <a:miter/>
          </a:ln>
        </p:spPr>
        <p:txBody>
          <a:bodyPr rtlCol="0" anchor="ctr"/>
          <a:lstStyle/>
          <a:p>
            <a:pPr defTabSz="914093"/>
            <a:endParaRPr lang="en-US" sz="1764" err="1">
              <a:solidFill>
                <a:srgbClr val="FFFFFF"/>
              </a:solidFill>
              <a:latin typeface="Segoe UI"/>
            </a:endParaRPr>
          </a:p>
        </p:txBody>
      </p:sp>
      <p:sp>
        <p:nvSpPr>
          <p:cNvPr id="3" name="Title 2">
            <a:extLst>
              <a:ext uri="{FF2B5EF4-FFF2-40B4-BE49-F238E27FC236}">
                <a16:creationId xmlns:a16="http://schemas.microsoft.com/office/drawing/2014/main" id="{6FE5E321-1B0C-DEBE-D776-8F2CB990A1E5}"/>
              </a:ext>
            </a:extLst>
          </p:cNvPr>
          <p:cNvSpPr txBox="1">
            <a:spLocks/>
          </p:cNvSpPr>
          <p:nvPr/>
        </p:nvSpPr>
        <p:spPr bwMode="blackWhite">
          <a:xfrm>
            <a:off x="1127783" y="2507311"/>
            <a:ext cx="3761033" cy="124617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126">
              <a:lnSpc>
                <a:spcPct val="90000"/>
              </a:lnSpc>
              <a:spcBef>
                <a:spcPts val="300"/>
              </a:spcBef>
              <a:defRPr/>
            </a:pPr>
            <a:r>
              <a:rPr lang="en-GB" sz="2999" spc="0" dirty="0">
                <a:gradFill>
                  <a:gsLst>
                    <a:gs pos="0">
                      <a:srgbClr val="50E6FF"/>
                    </a:gs>
                    <a:gs pos="100000">
                      <a:srgbClr val="D59DFF"/>
                    </a:gs>
                  </a:gsLst>
                  <a:lin ang="2700000" scaled="1"/>
                </a:gradFill>
                <a:latin typeface="Ubuntu" panose="020B0504030602030204" pitchFamily="34" charset="0"/>
                <a:cs typeface="Segoe UI Semibold" panose="020B0502040204020203" pitchFamily="34" charset="0"/>
              </a:rPr>
              <a:t>Customer service is the core of the customer experience</a:t>
            </a:r>
          </a:p>
        </p:txBody>
      </p:sp>
      <p:sp>
        <p:nvSpPr>
          <p:cNvPr id="4" name="Title 2">
            <a:extLst>
              <a:ext uri="{FF2B5EF4-FFF2-40B4-BE49-F238E27FC236}">
                <a16:creationId xmlns:a16="http://schemas.microsoft.com/office/drawing/2014/main" id="{DB6FC0E0-44C3-3AEE-C9E2-7889931E5334}"/>
              </a:ext>
            </a:extLst>
          </p:cNvPr>
          <p:cNvSpPr txBox="1">
            <a:spLocks/>
          </p:cNvSpPr>
          <p:nvPr/>
        </p:nvSpPr>
        <p:spPr bwMode="blackWhite">
          <a:xfrm>
            <a:off x="7020904" y="4048729"/>
            <a:ext cx="2970340" cy="332312"/>
          </a:xfrm>
          <a:prstGeom prst="rect">
            <a:avLst/>
          </a:prstGeom>
          <a:noFill/>
          <a:ln>
            <a:noFill/>
            <a:prstDash/>
          </a:ln>
          <a:effectLst>
            <a:outerShdw blurRad="411733" dist="38100" dir="2700000" algn="tl" rotWithShape="0">
              <a:srgbClr val="0078D4">
                <a:alpha val="40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126">
              <a:lnSpc>
                <a:spcPct val="90000"/>
              </a:lnSpc>
              <a:spcBef>
                <a:spcPts val="300"/>
              </a:spcBef>
              <a:defRPr/>
            </a:pPr>
            <a:r>
              <a:rPr lang="en-GB" sz="2399" spc="0" dirty="0">
                <a:latin typeface="Ubuntu" panose="020B0504030602030204" pitchFamily="34" charset="0"/>
                <a:cs typeface="Segoe UI Semibold" panose="020B0502040204020203" pitchFamily="34" charset="0"/>
              </a:rPr>
              <a:t>Customer experience</a:t>
            </a:r>
          </a:p>
        </p:txBody>
      </p:sp>
      <p:sp>
        <p:nvSpPr>
          <p:cNvPr id="5" name="Oval 4">
            <a:extLst>
              <a:ext uri="{FF2B5EF4-FFF2-40B4-BE49-F238E27FC236}">
                <a16:creationId xmlns:a16="http://schemas.microsoft.com/office/drawing/2014/main" id="{D08FB200-1384-A331-B4F5-AE4802288F02}"/>
              </a:ext>
            </a:extLst>
          </p:cNvPr>
          <p:cNvSpPr/>
          <p:nvPr/>
        </p:nvSpPr>
        <p:spPr bwMode="auto">
          <a:xfrm>
            <a:off x="8390036" y="3060079"/>
            <a:ext cx="232076" cy="229276"/>
          </a:xfrm>
          <a:prstGeom prst="ellipse">
            <a:avLst/>
          </a:prstGeom>
          <a:solidFill>
            <a:schemeClr val="bg1"/>
          </a:solidFill>
          <a:ln>
            <a:noFill/>
            <a:headEnd type="none" w="med" len="med"/>
            <a:tailEnd type="none" w="med" len="med"/>
          </a:ln>
          <a:effectLst>
            <a:outerShdw blurRad="1137042" dist="610669" algn="tl" rotWithShape="0">
              <a:srgbClr val="0078D4">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466112ED-15CE-992C-199A-8486A31C916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0283" t="10026" r="34189" b="51728"/>
          <a:stretch/>
        </p:blipFill>
        <p:spPr>
          <a:xfrm>
            <a:off x="7916950" y="2624525"/>
            <a:ext cx="1178247" cy="1178247"/>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spTree>
    <p:extLst>
      <p:ext uri="{BB962C8B-B14F-4D97-AF65-F5344CB8AC3E}">
        <p14:creationId xmlns:p14="http://schemas.microsoft.com/office/powerpoint/2010/main" val="2677581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79167E-6 -5.55112E-17 L -4.79167E-6 0.03542 " pathEditMode="relative" rAng="0" ptsTypes="AA">
                                      <p:cBhvr>
                                        <p:cTn id="9" dur="500" spd="-100000" fill="hold"/>
                                        <p:tgtEl>
                                          <p:spTgt spid="3"/>
                                        </p:tgtEl>
                                        <p:attrNameLst>
                                          <p:attrName>ppt_x</p:attrName>
                                          <p:attrName>ppt_y</p:attrName>
                                        </p:attrNameLst>
                                      </p:cBhvr>
                                      <p:rCtr x="0" y="1759"/>
                                    </p:animMotion>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08B8690-E4CE-AF85-8F47-53ABEA7F09AD}"/>
              </a:ext>
            </a:extLst>
          </p:cNvPr>
          <p:cNvGraphicFramePr/>
          <p:nvPr>
            <p:extLst>
              <p:ext uri="{D42A27DB-BD31-4B8C-83A1-F6EECF244321}">
                <p14:modId xmlns:p14="http://schemas.microsoft.com/office/powerpoint/2010/main" val="4050676980"/>
              </p:ext>
            </p:extLst>
          </p:nvPr>
        </p:nvGraphicFramePr>
        <p:xfrm>
          <a:off x="1341884" y="476672"/>
          <a:ext cx="9937104"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a:extLst>
              <a:ext uri="{FF2B5EF4-FFF2-40B4-BE49-F238E27FC236}">
                <a16:creationId xmlns:a16="http://schemas.microsoft.com/office/drawing/2014/main" id="{4E66CBF5-1E20-5CEF-0844-A3044025DCCB}"/>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Success factors</a:t>
            </a:r>
            <a:endParaRPr sz="2500" b="1" dirty="0">
              <a:latin typeface="Ubuntu" panose="020B0504030602030204" pitchFamily="34" charset="0"/>
              <a:cs typeface="Rokkitt"/>
            </a:endParaRPr>
          </a:p>
        </p:txBody>
      </p:sp>
      <p:pic>
        <p:nvPicPr>
          <p:cNvPr id="2" name="Picture 1">
            <a:extLst>
              <a:ext uri="{FF2B5EF4-FFF2-40B4-BE49-F238E27FC236}">
                <a16:creationId xmlns:a16="http://schemas.microsoft.com/office/drawing/2014/main" id="{802EAEA1-B3D6-59C6-2B75-BE8F147A7D87}"/>
              </a:ext>
            </a:extLst>
          </p:cNvPr>
          <p:cNvPicPr>
            <a:picLocks noChangeAspect="1"/>
          </p:cNvPicPr>
          <p:nvPr/>
        </p:nvPicPr>
        <p:blipFill>
          <a:blip r:embed="rId7"/>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11434245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08B8690-E4CE-AF85-8F47-53ABEA7F09AD}"/>
              </a:ext>
            </a:extLst>
          </p:cNvPr>
          <p:cNvGraphicFramePr/>
          <p:nvPr>
            <p:extLst>
              <p:ext uri="{D42A27DB-BD31-4B8C-83A1-F6EECF244321}">
                <p14:modId xmlns:p14="http://schemas.microsoft.com/office/powerpoint/2010/main" val="1369423220"/>
              </p:ext>
            </p:extLst>
          </p:nvPr>
        </p:nvGraphicFramePr>
        <p:xfrm>
          <a:off x="2566020" y="764704"/>
          <a:ext cx="7416824" cy="4013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a:extLst>
              <a:ext uri="{FF2B5EF4-FFF2-40B4-BE49-F238E27FC236}">
                <a16:creationId xmlns:a16="http://schemas.microsoft.com/office/drawing/2014/main" id="{4E66CBF5-1E20-5CEF-0844-A3044025DCCB}"/>
              </a:ext>
            </a:extLst>
          </p:cNvPr>
          <p:cNvSpPr/>
          <p:nvPr/>
        </p:nvSpPr>
        <p:spPr>
          <a:xfrm>
            <a:off x="333772" y="0"/>
            <a:ext cx="6611525" cy="601989"/>
          </a:xfrm>
          <a:prstGeom prst="rect">
            <a:avLst/>
          </a:prstGeom>
        </p:spPr>
        <p:txBody>
          <a:bodyPr spcFirstLastPara="0" lIns="95250" tIns="95250" rIns="95250" bIns="0" anchor="t"/>
          <a:lstStyle/>
          <a:p>
            <a:pPr algn="l" hangingPunct="0">
              <a:lnSpc>
                <a:spcPct val="100000"/>
              </a:lnSpc>
            </a:pPr>
            <a:r>
              <a:rPr lang="en-IN" sz="2500" b="1" dirty="0">
                <a:latin typeface="Ubuntu" panose="020B0504030602030204" pitchFamily="34" charset="0"/>
                <a:cs typeface="Rokkitt"/>
              </a:rPr>
              <a:t>Way Forward..</a:t>
            </a:r>
            <a:endParaRPr sz="2500" b="1" dirty="0">
              <a:latin typeface="Ubuntu" panose="020B0504030602030204" pitchFamily="34" charset="0"/>
              <a:cs typeface="Rokkitt"/>
            </a:endParaRPr>
          </a:p>
        </p:txBody>
      </p:sp>
      <p:pic>
        <p:nvPicPr>
          <p:cNvPr id="2" name="Picture 1">
            <a:extLst>
              <a:ext uri="{FF2B5EF4-FFF2-40B4-BE49-F238E27FC236}">
                <a16:creationId xmlns:a16="http://schemas.microsoft.com/office/drawing/2014/main" id="{BD5C8727-CE9F-BE7B-D539-EA6EC1D218F8}"/>
              </a:ext>
            </a:extLst>
          </p:cNvPr>
          <p:cNvPicPr>
            <a:picLocks noChangeAspect="1"/>
          </p:cNvPicPr>
          <p:nvPr/>
        </p:nvPicPr>
        <p:blipFill>
          <a:blip r:embed="rId7"/>
          <a:stretch>
            <a:fillRect/>
          </a:stretch>
        </p:blipFill>
        <p:spPr>
          <a:xfrm>
            <a:off x="10486900" y="1109459"/>
            <a:ext cx="1492018" cy="3560855"/>
          </a:xfrm>
          <a:prstGeom prst="rect">
            <a:avLst/>
          </a:prstGeom>
        </p:spPr>
      </p:pic>
    </p:spTree>
    <p:extLst>
      <p:ext uri="{BB962C8B-B14F-4D97-AF65-F5344CB8AC3E}">
        <p14:creationId xmlns:p14="http://schemas.microsoft.com/office/powerpoint/2010/main" val="569552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594CD3-34BE-CEDF-5A7F-07FB3ED70373}"/>
              </a:ext>
              <a:ext uri="{C183D7F6-B498-43B3-948B-1728B52AA6E4}">
                <adec:decorative xmlns:adec="http://schemas.microsoft.com/office/drawing/2017/decorative" val="1"/>
              </a:ext>
            </a:extLst>
          </p:cNvPr>
          <p:cNvGrpSpPr/>
          <p:nvPr/>
        </p:nvGrpSpPr>
        <p:grpSpPr>
          <a:xfrm>
            <a:off x="549796" y="188640"/>
            <a:ext cx="10729192" cy="6480720"/>
            <a:chOff x="5582654" y="2002536"/>
            <a:chExt cx="6554545" cy="4081718"/>
          </a:xfrm>
        </p:grpSpPr>
        <p:sp>
          <p:nvSpPr>
            <p:cNvPr id="6" name="Rectangle: Rounded Corners 5">
              <a:extLst>
                <a:ext uri="{FF2B5EF4-FFF2-40B4-BE49-F238E27FC236}">
                  <a16:creationId xmlns:a16="http://schemas.microsoft.com/office/drawing/2014/main" id="{2AA76190-500D-67F8-C360-01E956DD08C5}"/>
                </a:ext>
                <a:ext uri="{C183D7F6-B498-43B3-948B-1728B52AA6E4}">
                  <adec:decorative xmlns:adec="http://schemas.microsoft.com/office/drawing/2017/decorative" val="1"/>
                </a:ext>
              </a:extLst>
            </p:cNvPr>
            <p:cNvSpPr/>
            <p:nvPr/>
          </p:nvSpPr>
          <p:spPr bwMode="auto">
            <a:xfrm>
              <a:off x="5582654" y="2002536"/>
              <a:ext cx="6554545" cy="4081718"/>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Ubuntu" panose="020B0504030602030204" pitchFamily="34" charset="0"/>
                <a:ea typeface="Segoe UI" pitchFamily="34" charset="0"/>
                <a:cs typeface="Segoe UI" pitchFamily="34" charset="0"/>
              </a:endParaRPr>
            </a:p>
          </p:txBody>
        </p:sp>
        <p:pic>
          <p:nvPicPr>
            <p:cNvPr id="7" name="Picture Placeholder 4" descr="Power Apps animated GIF.">
              <a:extLst>
                <a:ext uri="{FF2B5EF4-FFF2-40B4-BE49-F238E27FC236}">
                  <a16:creationId xmlns:a16="http://schemas.microsoft.com/office/drawing/2014/main" id="{13900D5F-5B34-9BBD-FA66-7773D93DB13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1"/>
            <a:stretch/>
          </p:blipFill>
          <p:spPr>
            <a:xfrm>
              <a:off x="5705246" y="2268887"/>
              <a:ext cx="6309360" cy="3549016"/>
            </a:xfrm>
            <a:prstGeom prst="rect">
              <a:avLst/>
            </a:prstGeom>
          </p:spPr>
        </p:pic>
      </p:grpSp>
    </p:spTree>
    <p:extLst>
      <p:ext uri="{BB962C8B-B14F-4D97-AF65-F5344CB8AC3E}">
        <p14:creationId xmlns:p14="http://schemas.microsoft.com/office/powerpoint/2010/main" val="3981552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35" presetClass="path" presetSubtype="0" accel="50000" decel="50000" fill="hold" nodeType="withEffect">
                                  <p:stCondLst>
                                    <p:cond delay="0"/>
                                  </p:stCondLst>
                                  <p:childTnLst>
                                    <p:animMotion origin="layout" path="M 0.03921 0 L -2.38343E-6 0 " pathEditMode="relative" rAng="0" ptsTypes="AA">
                                      <p:cBhvr>
                                        <p:cTn id="9" dur="1000" fill="hold"/>
                                        <p:tgtEl>
                                          <p:spTgt spid="5"/>
                                        </p:tgtEl>
                                        <p:attrNameLst>
                                          <p:attrName>ppt_x</p:attrName>
                                          <p:attrName>ppt_y</p:attrName>
                                        </p:attrNameLst>
                                      </p:cBhvr>
                                      <p:rCtr x="-19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900929-06F4-3D4A-4D52-FA8DD6CB558E}"/>
              </a:ext>
            </a:extLst>
          </p:cNvPr>
          <p:cNvSpPr/>
          <p:nvPr/>
        </p:nvSpPr>
        <p:spPr bwMode="auto">
          <a:xfrm>
            <a:off x="5717251" y="563013"/>
            <a:ext cx="5365048" cy="5365048"/>
          </a:xfrm>
          <a:prstGeom prst="ellipse">
            <a:avLst/>
          </a:prstGeom>
          <a:gradFill flip="none" rotWithShape="1">
            <a:gsLst>
              <a:gs pos="0">
                <a:srgbClr val="D59DFF"/>
              </a:gs>
              <a:gs pos="79000">
                <a:srgbClr val="50E6FF"/>
              </a:gs>
            </a:gsLst>
            <a:lin ang="8400000" scaled="0"/>
            <a:tileRect/>
          </a:gra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sp>
        <p:nvSpPr>
          <p:cNvPr id="3" name="Title 2">
            <a:extLst>
              <a:ext uri="{FF2B5EF4-FFF2-40B4-BE49-F238E27FC236}">
                <a16:creationId xmlns:a16="http://schemas.microsoft.com/office/drawing/2014/main" id="{13B233AB-45DE-4334-0D50-D6954838EAF3}"/>
              </a:ext>
            </a:extLst>
          </p:cNvPr>
          <p:cNvSpPr txBox="1">
            <a:spLocks/>
          </p:cNvSpPr>
          <p:nvPr/>
        </p:nvSpPr>
        <p:spPr bwMode="blackWhite">
          <a:xfrm>
            <a:off x="893928" y="2148443"/>
            <a:ext cx="3761033" cy="1772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126">
              <a:lnSpc>
                <a:spcPct val="90000"/>
              </a:lnSpc>
              <a:spcBef>
                <a:spcPts val="300"/>
              </a:spcBef>
              <a:defRPr/>
            </a:pPr>
            <a:r>
              <a:rPr lang="en-GB" sz="3199" spc="0">
                <a:gradFill>
                  <a:gsLst>
                    <a:gs pos="0">
                      <a:srgbClr val="50E6FF"/>
                    </a:gs>
                    <a:gs pos="100000">
                      <a:srgbClr val="D59DFF"/>
                    </a:gs>
                  </a:gsLst>
                  <a:lin ang="2700000" scaled="1"/>
                </a:gradFill>
                <a:latin typeface="Ubuntu" panose="020B0504030602030204" pitchFamily="34" charset="0"/>
                <a:cs typeface="Segoe UI Semibold" panose="020B0502040204020203" pitchFamily="34" charset="0"/>
              </a:rPr>
              <a:t>Customer service is the core of the customer experience</a:t>
            </a:r>
          </a:p>
        </p:txBody>
      </p:sp>
      <p:sp>
        <p:nvSpPr>
          <p:cNvPr id="4" name="Title 2">
            <a:extLst>
              <a:ext uri="{FF2B5EF4-FFF2-40B4-BE49-F238E27FC236}">
                <a16:creationId xmlns:a16="http://schemas.microsoft.com/office/drawing/2014/main" id="{BB430CBB-E411-8BEC-2939-8395EB7728A0}"/>
              </a:ext>
            </a:extLst>
          </p:cNvPr>
          <p:cNvSpPr txBox="1">
            <a:spLocks/>
          </p:cNvSpPr>
          <p:nvPr/>
        </p:nvSpPr>
        <p:spPr bwMode="blackWhite">
          <a:xfrm>
            <a:off x="6914605" y="4990713"/>
            <a:ext cx="2970340" cy="332312"/>
          </a:xfrm>
          <a:prstGeom prst="rect">
            <a:avLst/>
          </a:prstGeom>
          <a:noFill/>
          <a:ln>
            <a:noFill/>
            <a:prstDash/>
          </a:ln>
          <a:effectLst>
            <a:outerShdw blurRad="411733" dist="38100" dir="2700000" algn="tl" rotWithShape="0">
              <a:srgbClr val="0078D4">
                <a:alpha val="40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126">
              <a:lnSpc>
                <a:spcPct val="90000"/>
              </a:lnSpc>
              <a:spcBef>
                <a:spcPts val="300"/>
              </a:spcBef>
              <a:defRPr/>
            </a:pPr>
            <a:r>
              <a:rPr lang="en-GB" sz="2399" spc="0">
                <a:latin typeface="Ubuntu" panose="020B0504030602030204" pitchFamily="34" charset="0"/>
                <a:cs typeface="Segoe UI Semibold" panose="020B0502040204020203" pitchFamily="34" charset="0"/>
              </a:rPr>
              <a:t>Customer experience</a:t>
            </a:r>
          </a:p>
        </p:txBody>
      </p:sp>
      <p:sp>
        <p:nvSpPr>
          <p:cNvPr id="5" name="Oval 4">
            <a:extLst>
              <a:ext uri="{FF2B5EF4-FFF2-40B4-BE49-F238E27FC236}">
                <a16:creationId xmlns:a16="http://schemas.microsoft.com/office/drawing/2014/main" id="{20B136D5-4B79-D607-F8B0-BFF47F1E61D5}"/>
              </a:ext>
            </a:extLst>
          </p:cNvPr>
          <p:cNvSpPr/>
          <p:nvPr/>
        </p:nvSpPr>
        <p:spPr bwMode="auto">
          <a:xfrm>
            <a:off x="6787858" y="1614136"/>
            <a:ext cx="3223834" cy="3184940"/>
          </a:xfrm>
          <a:prstGeom prst="ellipse">
            <a:avLst/>
          </a:prstGeom>
          <a:solidFill>
            <a:schemeClr val="bg1"/>
          </a:solidFill>
          <a:ln>
            <a:noFill/>
            <a:headEnd type="none" w="med" len="med"/>
            <a:tailEnd type="none" w="med" len="med"/>
          </a:ln>
          <a:effectLst>
            <a:outerShdw blurRad="1137042" dist="610669" algn="tl" rotWithShape="0">
              <a:srgbClr val="0078D4">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a:solidFill>
                <a:srgbClr val="FFFFFF"/>
              </a:solidFill>
              <a:latin typeface="Ubuntu" panose="020B0504030602030204" pitchFamily="34" charset="0"/>
              <a:ea typeface="Segoe UI" pitchFamily="34" charset="0"/>
              <a:cs typeface="Segoe UI" pitchFamily="34" charset="0"/>
            </a:endParaRPr>
          </a:p>
        </p:txBody>
      </p:sp>
      <p:sp>
        <p:nvSpPr>
          <p:cNvPr id="6" name="Title 2">
            <a:extLst>
              <a:ext uri="{FF2B5EF4-FFF2-40B4-BE49-F238E27FC236}">
                <a16:creationId xmlns:a16="http://schemas.microsoft.com/office/drawing/2014/main" id="{15073E15-A622-2684-F93D-CD67F96F90CA}"/>
              </a:ext>
            </a:extLst>
          </p:cNvPr>
          <p:cNvSpPr txBox="1">
            <a:spLocks/>
          </p:cNvSpPr>
          <p:nvPr/>
        </p:nvSpPr>
        <p:spPr bwMode="blackWhite">
          <a:xfrm>
            <a:off x="7133724" y="4026297"/>
            <a:ext cx="2532102" cy="27692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126">
              <a:lnSpc>
                <a:spcPct val="90000"/>
              </a:lnSpc>
              <a:spcBef>
                <a:spcPts val="300"/>
              </a:spcBef>
              <a:defRPr/>
            </a:pPr>
            <a:r>
              <a:rPr lang="en-GB" sz="1999" spc="0">
                <a:latin typeface="Ubuntu" panose="020B0504030602030204" pitchFamily="34" charset="0"/>
                <a:cs typeface="Segoe UI Semibold" panose="020B0502040204020203" pitchFamily="34" charset="0"/>
              </a:rPr>
              <a:t>Customer service</a:t>
            </a:r>
          </a:p>
        </p:txBody>
      </p:sp>
      <p:pic>
        <p:nvPicPr>
          <p:cNvPr id="7" name="Picture 6">
            <a:extLst>
              <a:ext uri="{FF2B5EF4-FFF2-40B4-BE49-F238E27FC236}">
                <a16:creationId xmlns:a16="http://schemas.microsoft.com/office/drawing/2014/main" id="{00DAA413-7190-F846-3958-E5F9190E0C6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0283" t="10026" r="34189" b="51728"/>
          <a:stretch/>
        </p:blipFill>
        <p:spPr>
          <a:xfrm>
            <a:off x="7810652" y="2656413"/>
            <a:ext cx="1178247" cy="1178247"/>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spTree>
    <p:extLst>
      <p:ext uri="{BB962C8B-B14F-4D97-AF65-F5344CB8AC3E}">
        <p14:creationId xmlns:p14="http://schemas.microsoft.com/office/powerpoint/2010/main" val="162599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13">
            <a:extLst>
              <a:ext uri="{FF2B5EF4-FFF2-40B4-BE49-F238E27FC236}">
                <a16:creationId xmlns:a16="http://schemas.microsoft.com/office/drawing/2014/main" id="{D84C6169-A3C6-ADD5-9E2D-1B4F3CF0958C}"/>
              </a:ext>
            </a:extLst>
          </p:cNvPr>
          <p:cNvSpPr>
            <a:spLocks/>
          </p:cNvSpPr>
          <p:nvPr/>
        </p:nvSpPr>
        <p:spPr bwMode="auto">
          <a:xfrm>
            <a:off x="4403507" y="1704262"/>
            <a:ext cx="3110170" cy="3110170"/>
          </a:xfrm>
          <a:prstGeom prst="ellipse">
            <a:avLst/>
          </a:prstGeom>
          <a:solidFill>
            <a:srgbClr val="FFFFFF"/>
          </a:solidFill>
          <a:ln w="9525" cap="flat" cmpd="sng" algn="ctr">
            <a:noFill/>
            <a:prstDash val="solid"/>
            <a:headEnd type="none" w="med" len="med"/>
            <a:tailEnd type="none" w="med" len="med"/>
          </a:ln>
          <a:effectLst>
            <a:outerShdw blurRad="63500" algn="ctr" rotWithShape="0">
              <a:prstClr val="black">
                <a:alpha val="25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2799" kern="0">
              <a:solidFill>
                <a:srgbClr val="FFFFFF"/>
              </a:solidFill>
              <a:latin typeface="Segoe UI"/>
              <a:cs typeface="Segoe UI" pitchFamily="34" charset="0"/>
            </a:endParaRPr>
          </a:p>
        </p:txBody>
      </p:sp>
      <p:sp>
        <p:nvSpPr>
          <p:cNvPr id="24" name="Pie 9">
            <a:extLst>
              <a:ext uri="{FF2B5EF4-FFF2-40B4-BE49-F238E27FC236}">
                <a16:creationId xmlns:a16="http://schemas.microsoft.com/office/drawing/2014/main" id="{702D3A65-96CC-D5CA-14B4-2E631BDADF8B}"/>
              </a:ext>
            </a:extLst>
          </p:cNvPr>
          <p:cNvSpPr/>
          <p:nvPr/>
        </p:nvSpPr>
        <p:spPr bwMode="auto">
          <a:xfrm>
            <a:off x="4399817" y="1693650"/>
            <a:ext cx="3131394" cy="3131394"/>
          </a:xfrm>
          <a:prstGeom prst="pie">
            <a:avLst>
              <a:gd name="adj1" fmla="val 19414001"/>
              <a:gd name="adj2" fmla="val 16200000"/>
            </a:avLst>
          </a:prstGeom>
          <a:solidFill>
            <a:schemeClr val="tx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err="1">
              <a:solidFill>
                <a:srgbClr val="FFFFFF"/>
              </a:solidFill>
              <a:latin typeface="Segoe UI"/>
              <a:ea typeface="Segoe UI" pitchFamily="34" charset="0"/>
              <a:cs typeface="Segoe UI" pitchFamily="34" charset="0"/>
            </a:endParaRPr>
          </a:p>
        </p:txBody>
      </p:sp>
      <p:sp>
        <p:nvSpPr>
          <p:cNvPr id="25" name="Freeform 13">
            <a:extLst>
              <a:ext uri="{FF2B5EF4-FFF2-40B4-BE49-F238E27FC236}">
                <a16:creationId xmlns:a16="http://schemas.microsoft.com/office/drawing/2014/main" id="{EF79AEFA-23EF-103D-60C8-C5818C677EE6}"/>
              </a:ext>
            </a:extLst>
          </p:cNvPr>
          <p:cNvSpPr>
            <a:spLocks/>
          </p:cNvSpPr>
          <p:nvPr/>
        </p:nvSpPr>
        <p:spPr bwMode="auto">
          <a:xfrm>
            <a:off x="8372233" y="1704262"/>
            <a:ext cx="3110170" cy="3110170"/>
          </a:xfrm>
          <a:prstGeom prst="ellipse">
            <a:avLst/>
          </a:prstGeom>
          <a:solidFill>
            <a:srgbClr val="FFFFFF"/>
          </a:solidFill>
          <a:ln w="9525" cap="flat" cmpd="sng" algn="ctr">
            <a:noFill/>
            <a:prstDash val="solid"/>
            <a:headEnd type="none" w="med" len="med"/>
            <a:tailEnd type="none" w="med" len="med"/>
          </a:ln>
          <a:effectLst>
            <a:outerShdw blurRad="63500" algn="ctr" rotWithShape="0">
              <a:prstClr val="black">
                <a:alpha val="25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2799" kern="0">
              <a:solidFill>
                <a:srgbClr val="FFFFFF"/>
              </a:solidFill>
              <a:latin typeface="Segoe UI"/>
              <a:cs typeface="Segoe UI" pitchFamily="34" charset="0"/>
            </a:endParaRPr>
          </a:p>
        </p:txBody>
      </p:sp>
      <p:sp>
        <p:nvSpPr>
          <p:cNvPr id="26" name="Pie 6">
            <a:extLst>
              <a:ext uri="{FF2B5EF4-FFF2-40B4-BE49-F238E27FC236}">
                <a16:creationId xmlns:a16="http://schemas.microsoft.com/office/drawing/2014/main" id="{8F12F448-5B31-F18D-9FC8-C3CB1AF8040C}"/>
              </a:ext>
            </a:extLst>
          </p:cNvPr>
          <p:cNvSpPr/>
          <p:nvPr/>
        </p:nvSpPr>
        <p:spPr bwMode="auto">
          <a:xfrm>
            <a:off x="8368542" y="1693650"/>
            <a:ext cx="3131394" cy="3131394"/>
          </a:xfrm>
          <a:prstGeom prst="pie">
            <a:avLst>
              <a:gd name="adj1" fmla="val 21473454"/>
              <a:gd name="adj2" fmla="val 16200000"/>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err="1">
              <a:solidFill>
                <a:srgbClr val="FFFFFF"/>
              </a:solidFill>
              <a:latin typeface="Segoe UI"/>
              <a:ea typeface="Segoe UI" pitchFamily="34" charset="0"/>
              <a:cs typeface="Segoe UI" pitchFamily="34" charset="0"/>
            </a:endParaRPr>
          </a:p>
        </p:txBody>
      </p:sp>
      <p:sp>
        <p:nvSpPr>
          <p:cNvPr id="27" name="Freeform 13">
            <a:extLst>
              <a:ext uri="{FF2B5EF4-FFF2-40B4-BE49-F238E27FC236}">
                <a16:creationId xmlns:a16="http://schemas.microsoft.com/office/drawing/2014/main" id="{7F124185-5618-F23B-7B39-40EE743BEECF}"/>
              </a:ext>
            </a:extLst>
          </p:cNvPr>
          <p:cNvSpPr>
            <a:spLocks/>
          </p:cNvSpPr>
          <p:nvPr/>
        </p:nvSpPr>
        <p:spPr bwMode="auto">
          <a:xfrm>
            <a:off x="465579" y="1704262"/>
            <a:ext cx="3110170" cy="3110170"/>
          </a:xfrm>
          <a:prstGeom prst="ellipse">
            <a:avLst/>
          </a:prstGeom>
          <a:solidFill>
            <a:srgbClr val="FFFFFF"/>
          </a:solidFill>
          <a:ln w="9525" cap="flat" cmpd="sng" algn="ctr">
            <a:noFill/>
            <a:prstDash val="solid"/>
            <a:headEnd type="none" w="med" len="med"/>
            <a:tailEnd type="none" w="med" len="med"/>
          </a:ln>
          <a:effectLst>
            <a:outerShdw blurRad="63500" algn="ctr" rotWithShape="0">
              <a:prstClr val="black">
                <a:alpha val="25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2799" kern="0">
              <a:solidFill>
                <a:srgbClr val="FFFFFF"/>
              </a:solidFill>
              <a:latin typeface="Segoe UI"/>
              <a:cs typeface="Segoe UI" pitchFamily="34" charset="0"/>
            </a:endParaRPr>
          </a:p>
        </p:txBody>
      </p:sp>
      <p:sp>
        <p:nvSpPr>
          <p:cNvPr id="28" name="Pie 1">
            <a:extLst>
              <a:ext uri="{FF2B5EF4-FFF2-40B4-BE49-F238E27FC236}">
                <a16:creationId xmlns:a16="http://schemas.microsoft.com/office/drawing/2014/main" id="{5A2B894C-9233-F026-456D-D1F3826E87C5}"/>
              </a:ext>
            </a:extLst>
          </p:cNvPr>
          <p:cNvSpPr/>
          <p:nvPr/>
        </p:nvSpPr>
        <p:spPr bwMode="auto">
          <a:xfrm>
            <a:off x="461888" y="1693650"/>
            <a:ext cx="3131394" cy="3131394"/>
          </a:xfrm>
          <a:prstGeom prst="pie">
            <a:avLst>
              <a:gd name="adj1" fmla="val 16869349"/>
              <a:gd name="adj2" fmla="val 16200000"/>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dirty="0">
              <a:solidFill>
                <a:srgbClr val="FFFFFF"/>
              </a:solidFill>
              <a:latin typeface="Segoe UI"/>
              <a:ea typeface="Segoe UI" pitchFamily="34" charset="0"/>
              <a:cs typeface="Segoe UI" pitchFamily="34" charset="0"/>
            </a:endParaRPr>
          </a:p>
        </p:txBody>
      </p:sp>
      <p:sp useBgFill="1">
        <p:nvSpPr>
          <p:cNvPr id="29" name="Oval 28">
            <a:extLst>
              <a:ext uri="{FF2B5EF4-FFF2-40B4-BE49-F238E27FC236}">
                <a16:creationId xmlns:a16="http://schemas.microsoft.com/office/drawing/2014/main" id="{4BBF0C1D-2681-F2EB-54FB-57F318E2D9D6}"/>
              </a:ext>
            </a:extLst>
          </p:cNvPr>
          <p:cNvSpPr/>
          <p:nvPr/>
        </p:nvSpPr>
        <p:spPr bwMode="auto">
          <a:xfrm>
            <a:off x="4781908" y="2060345"/>
            <a:ext cx="2398009" cy="2398005"/>
          </a:xfrm>
          <a:prstGeom prst="ellipse">
            <a:avLst/>
          </a:prstGeom>
          <a:solidFill>
            <a:srgbClr val="770180">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192" fontAlgn="base">
              <a:spcBef>
                <a:spcPct val="0"/>
              </a:spcBef>
              <a:spcAft>
                <a:spcPct val="0"/>
              </a:spcAft>
              <a:defRPr/>
            </a:pPr>
            <a:endParaRPr lang="en-US" sz="2799" b="1" kern="0">
              <a:solidFill>
                <a:srgbClr val="000000"/>
              </a:solidFill>
              <a:latin typeface="Segoe UI"/>
            </a:endParaRPr>
          </a:p>
        </p:txBody>
      </p:sp>
      <p:sp>
        <p:nvSpPr>
          <p:cNvPr id="30" name="Freeform 13">
            <a:extLst>
              <a:ext uri="{FF2B5EF4-FFF2-40B4-BE49-F238E27FC236}">
                <a16:creationId xmlns:a16="http://schemas.microsoft.com/office/drawing/2014/main" id="{78AE96C3-17BD-3A93-0613-F1810E1AF5D8}"/>
              </a:ext>
            </a:extLst>
          </p:cNvPr>
          <p:cNvSpPr>
            <a:spLocks/>
          </p:cNvSpPr>
          <p:nvPr/>
        </p:nvSpPr>
        <p:spPr bwMode="auto">
          <a:xfrm>
            <a:off x="8709003" y="2051052"/>
            <a:ext cx="2416591" cy="2416592"/>
          </a:xfrm>
          <a:prstGeom prst="ellipse">
            <a:avLst/>
          </a:prstGeom>
          <a:solidFill>
            <a:srgbClr val="EAE4D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192" fontAlgn="base">
              <a:spcBef>
                <a:spcPct val="0"/>
              </a:spcBef>
              <a:spcAft>
                <a:spcPct val="0"/>
              </a:spcAft>
              <a:defRPr/>
            </a:pPr>
            <a:endParaRPr lang="en-US" sz="2799" b="1" kern="0">
              <a:solidFill>
                <a:srgbClr val="000000"/>
              </a:solidFill>
              <a:latin typeface="Segoe UI"/>
            </a:endParaRPr>
          </a:p>
        </p:txBody>
      </p:sp>
      <p:sp>
        <p:nvSpPr>
          <p:cNvPr id="31" name="TextBox 30">
            <a:extLst>
              <a:ext uri="{FF2B5EF4-FFF2-40B4-BE49-F238E27FC236}">
                <a16:creationId xmlns:a16="http://schemas.microsoft.com/office/drawing/2014/main" id="{B42E635D-9488-0BEE-1786-A28AF4FB87FB}"/>
              </a:ext>
            </a:extLst>
          </p:cNvPr>
          <p:cNvSpPr txBox="1"/>
          <p:nvPr/>
        </p:nvSpPr>
        <p:spPr>
          <a:xfrm>
            <a:off x="8923448" y="2459337"/>
            <a:ext cx="1987701" cy="1600021"/>
          </a:xfrm>
          <a:prstGeom prst="rect">
            <a:avLst/>
          </a:prstGeom>
          <a:noFill/>
        </p:spPr>
        <p:txBody>
          <a:bodyPr wrap="square" lIns="0" tIns="0" rIns="0" bIns="0" anchor="ctr">
            <a:spAutoFit/>
          </a:bodyPr>
          <a:lstStyle/>
          <a:p>
            <a:pPr algn="ctr">
              <a:defRPr/>
            </a:pPr>
            <a:r>
              <a:rPr lang="en-US" sz="2399" b="1" spc="-20" dirty="0">
                <a:solidFill>
                  <a:srgbClr val="770180"/>
                </a:solidFill>
                <a:latin typeface="Segoe UI Semibold"/>
              </a:rPr>
              <a:t>76%</a:t>
            </a:r>
          </a:p>
          <a:p>
            <a:pPr algn="ctr">
              <a:defRPr/>
            </a:pPr>
            <a:r>
              <a:rPr lang="en-US" sz="1600" dirty="0">
                <a:solidFill>
                  <a:srgbClr val="000000"/>
                </a:solidFill>
                <a:latin typeface="Segoe UI"/>
              </a:rPr>
              <a:t>Of consumer expect companies to understand their needs and expectations</a:t>
            </a:r>
            <a:r>
              <a:rPr lang="en-US" sz="1600" baseline="30000" dirty="0">
                <a:solidFill>
                  <a:srgbClr val="000000"/>
                </a:solidFill>
                <a:latin typeface="Segoe UI"/>
              </a:rPr>
              <a:t>2</a:t>
            </a:r>
          </a:p>
        </p:txBody>
      </p:sp>
      <p:sp>
        <p:nvSpPr>
          <p:cNvPr id="32" name="TextBox 31">
            <a:extLst>
              <a:ext uri="{FF2B5EF4-FFF2-40B4-BE49-F238E27FC236}">
                <a16:creationId xmlns:a16="http://schemas.microsoft.com/office/drawing/2014/main" id="{D215C0B6-F0BE-820B-ADE9-F78C76520F22}"/>
              </a:ext>
            </a:extLst>
          </p:cNvPr>
          <p:cNvSpPr txBox="1"/>
          <p:nvPr/>
        </p:nvSpPr>
        <p:spPr>
          <a:xfrm>
            <a:off x="471182" y="5975143"/>
            <a:ext cx="3540966" cy="123079"/>
          </a:xfrm>
          <a:prstGeom prst="rect">
            <a:avLst/>
          </a:prstGeom>
          <a:noFill/>
        </p:spPr>
        <p:txBody>
          <a:bodyPr wrap="square" lIns="0" tIns="0" rIns="0" bIns="0" anchor="b">
            <a:spAutoFit/>
          </a:bodyPr>
          <a:lstStyle/>
          <a:p>
            <a:pPr defTabSz="914093">
              <a:defRPr/>
            </a:pPr>
            <a:r>
              <a:rPr lang="en-US" sz="800" baseline="30000" dirty="0">
                <a:solidFill>
                  <a:schemeClr val="bg1"/>
                </a:solidFill>
                <a:latin typeface="Segoe UI"/>
              </a:rPr>
              <a:t>1 </a:t>
            </a:r>
            <a:r>
              <a:rPr lang="en-US" sz="800" dirty="0">
                <a:solidFill>
                  <a:schemeClr val="bg1"/>
                </a:solidFill>
                <a:latin typeface="Segoe UI"/>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Forbes</a:t>
            </a:r>
            <a:endParaRPr lang="en-US" sz="800" dirty="0">
              <a:solidFill>
                <a:schemeClr val="bg1"/>
              </a:solidFill>
              <a:latin typeface="Segoe UI"/>
              <a:ea typeface="Calibri" panose="020F0502020204030204" pitchFamily="34" charset="0"/>
              <a:cs typeface="Calibri" panose="020F0502020204030204" pitchFamily="34" charset="0"/>
            </a:endParaRPr>
          </a:p>
        </p:txBody>
      </p:sp>
      <p:sp>
        <p:nvSpPr>
          <p:cNvPr id="33" name="Title 3">
            <a:extLst>
              <a:ext uri="{FF2B5EF4-FFF2-40B4-BE49-F238E27FC236}">
                <a16:creationId xmlns:a16="http://schemas.microsoft.com/office/drawing/2014/main" id="{33DD3066-115B-36F3-C972-C594FCA5029A}"/>
              </a:ext>
            </a:extLst>
          </p:cNvPr>
          <p:cNvSpPr txBox="1">
            <a:spLocks/>
          </p:cNvSpPr>
          <p:nvPr/>
        </p:nvSpPr>
        <p:spPr>
          <a:xfrm>
            <a:off x="471182" y="287898"/>
            <a:ext cx="11015651" cy="3846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462">
              <a:defRPr/>
            </a:pPr>
            <a:r>
              <a:rPr lang="en-US" sz="2499" dirty="0">
                <a:solidFill>
                  <a:schemeClr val="bg1"/>
                </a:solidFill>
                <a:latin typeface="Ubuntu" panose="020B0504030602030204" pitchFamily="34" charset="0"/>
              </a:rPr>
              <a:t>Customer service is a high-stakes game</a:t>
            </a:r>
          </a:p>
        </p:txBody>
      </p:sp>
      <p:sp>
        <p:nvSpPr>
          <p:cNvPr id="34" name="TextBox 33">
            <a:extLst>
              <a:ext uri="{FF2B5EF4-FFF2-40B4-BE49-F238E27FC236}">
                <a16:creationId xmlns:a16="http://schemas.microsoft.com/office/drawing/2014/main" id="{359C54FA-847D-DC85-61C1-DE646891078F}"/>
              </a:ext>
            </a:extLst>
          </p:cNvPr>
          <p:cNvSpPr txBox="1"/>
          <p:nvPr/>
        </p:nvSpPr>
        <p:spPr>
          <a:xfrm>
            <a:off x="5044359" y="2459337"/>
            <a:ext cx="1873106" cy="1600021"/>
          </a:xfrm>
          <a:prstGeom prst="rect">
            <a:avLst/>
          </a:prstGeom>
          <a:noFill/>
        </p:spPr>
        <p:txBody>
          <a:bodyPr wrap="square" lIns="0" tIns="0" rIns="0" bIns="0">
            <a:spAutoFit/>
          </a:bodyPr>
          <a:lstStyle/>
          <a:p>
            <a:pPr algn="ctr">
              <a:defRPr/>
            </a:pPr>
            <a:r>
              <a:rPr lang="en-US" sz="2399" b="1" spc="-20" dirty="0">
                <a:solidFill>
                  <a:srgbClr val="0078D4"/>
                </a:solidFill>
                <a:latin typeface="Segoe UI Semibold"/>
              </a:rPr>
              <a:t>84</a:t>
            </a:r>
            <a:r>
              <a:rPr lang="en-US" sz="2399" b="1" dirty="0">
                <a:solidFill>
                  <a:srgbClr val="0078D4"/>
                </a:solidFill>
                <a:latin typeface="Segoe UI Semibold"/>
              </a:rPr>
              <a:t>%</a:t>
            </a:r>
          </a:p>
          <a:p>
            <a:pPr algn="ctr">
              <a:defRPr/>
            </a:pPr>
            <a:r>
              <a:rPr lang="en-US" sz="1600" dirty="0">
                <a:solidFill>
                  <a:schemeClr val="bg1"/>
                </a:solidFill>
                <a:latin typeface="Segoe UI"/>
              </a:rPr>
              <a:t>of consumers</a:t>
            </a:r>
            <a:br>
              <a:rPr lang="en-US" sz="1600" dirty="0">
                <a:solidFill>
                  <a:schemeClr val="bg1"/>
                </a:solidFill>
                <a:latin typeface="Segoe UI"/>
              </a:rPr>
            </a:br>
            <a:r>
              <a:rPr lang="en-US" sz="1600" dirty="0">
                <a:solidFill>
                  <a:schemeClr val="bg1"/>
                </a:solidFill>
                <a:latin typeface="Segoe UI"/>
              </a:rPr>
              <a:t>say personalized service is important to win their business</a:t>
            </a:r>
            <a:r>
              <a:rPr lang="en-US" sz="1600" baseline="30000" dirty="0">
                <a:solidFill>
                  <a:schemeClr val="bg1"/>
                </a:solidFill>
                <a:latin typeface="Segoe UI"/>
              </a:rPr>
              <a:t>2</a:t>
            </a:r>
          </a:p>
        </p:txBody>
      </p:sp>
      <p:sp useBgFill="1">
        <p:nvSpPr>
          <p:cNvPr id="35" name="Oval 34">
            <a:extLst>
              <a:ext uri="{FF2B5EF4-FFF2-40B4-BE49-F238E27FC236}">
                <a16:creationId xmlns:a16="http://schemas.microsoft.com/office/drawing/2014/main" id="{0C6F9CEB-A3A7-AD8B-6CD4-90FA869E1A13}"/>
              </a:ext>
            </a:extLst>
          </p:cNvPr>
          <p:cNvSpPr/>
          <p:nvPr/>
        </p:nvSpPr>
        <p:spPr bwMode="auto">
          <a:xfrm>
            <a:off x="820701" y="2059386"/>
            <a:ext cx="2399923" cy="2399923"/>
          </a:xfrm>
          <a:prstGeom prst="ellipse">
            <a:avLst/>
          </a:prstGeom>
          <a:solidFill>
            <a:srgbClr val="770180">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192" fontAlgn="base">
              <a:spcBef>
                <a:spcPct val="0"/>
              </a:spcBef>
              <a:spcAft>
                <a:spcPct val="0"/>
              </a:spcAft>
              <a:defRPr/>
            </a:pPr>
            <a:endParaRPr lang="en-US" sz="2799" b="1" kern="0">
              <a:solidFill>
                <a:srgbClr val="000000"/>
              </a:solidFill>
              <a:latin typeface="Segoe UI"/>
            </a:endParaRPr>
          </a:p>
        </p:txBody>
      </p:sp>
      <p:sp>
        <p:nvSpPr>
          <p:cNvPr id="36" name="TextBox 35">
            <a:extLst>
              <a:ext uri="{FF2B5EF4-FFF2-40B4-BE49-F238E27FC236}">
                <a16:creationId xmlns:a16="http://schemas.microsoft.com/office/drawing/2014/main" id="{DF342FD7-DFEC-C4DD-D6B5-ED86ABE2ADBA}"/>
              </a:ext>
            </a:extLst>
          </p:cNvPr>
          <p:cNvSpPr txBox="1"/>
          <p:nvPr/>
        </p:nvSpPr>
        <p:spPr>
          <a:xfrm>
            <a:off x="1118017" y="2582416"/>
            <a:ext cx="1805291" cy="1353864"/>
          </a:xfrm>
          <a:prstGeom prst="rect">
            <a:avLst/>
          </a:prstGeom>
          <a:noFill/>
        </p:spPr>
        <p:txBody>
          <a:bodyPr wrap="square" lIns="0" tIns="0" rIns="0" bIns="0" anchor="ctr">
            <a:spAutoFit/>
          </a:bodyPr>
          <a:lstStyle/>
          <a:p>
            <a:pPr algn="ctr">
              <a:defRPr/>
            </a:pPr>
            <a:r>
              <a:rPr lang="en-US" sz="2399" b="1" spc="-20" dirty="0">
                <a:solidFill>
                  <a:srgbClr val="1392B4"/>
                </a:solidFill>
                <a:latin typeface="Segoe UI Semibold"/>
              </a:rPr>
              <a:t>96%</a:t>
            </a:r>
          </a:p>
          <a:p>
            <a:pPr algn="ctr">
              <a:defRPr/>
            </a:pPr>
            <a:r>
              <a:rPr lang="en-US" sz="1600" dirty="0">
                <a:solidFill>
                  <a:schemeClr val="bg1"/>
                </a:solidFill>
                <a:latin typeface="Segoe UI"/>
              </a:rPr>
              <a:t>of consumers will leave without warning due to poor service</a:t>
            </a:r>
            <a:r>
              <a:rPr lang="en-US" sz="1600" baseline="30000" dirty="0">
                <a:solidFill>
                  <a:schemeClr val="bg1"/>
                </a:solidFill>
                <a:latin typeface="Segoe UI"/>
              </a:rPr>
              <a:t>1</a:t>
            </a:r>
          </a:p>
        </p:txBody>
      </p:sp>
    </p:spTree>
    <p:extLst>
      <p:ext uri="{BB962C8B-B14F-4D97-AF65-F5344CB8AC3E}">
        <p14:creationId xmlns:p14="http://schemas.microsoft.com/office/powerpoint/2010/main" val="291237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heel(1)">
                                      <p:cBhvr>
                                        <p:cTn id="11" dur="2000"/>
                                        <p:tgtEl>
                                          <p:spTgt spid="24"/>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heel(1)">
                                      <p:cBhvr>
                                        <p:cTn id="1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5">
            <a:extLst>
              <a:ext uri="{FF2B5EF4-FFF2-40B4-BE49-F238E27FC236}">
                <a16:creationId xmlns:a16="http://schemas.microsoft.com/office/drawing/2014/main" id="{D16F438D-E04D-F466-738A-15F655DB959D}"/>
              </a:ext>
            </a:extLst>
          </p:cNvPr>
          <p:cNvSpPr/>
          <p:nvPr/>
        </p:nvSpPr>
        <p:spPr bwMode="auto">
          <a:xfrm>
            <a:off x="1290581" y="1173016"/>
            <a:ext cx="9607663" cy="3057825"/>
          </a:xfrm>
          <a:prstGeom prst="roundRect">
            <a:avLst>
              <a:gd name="adj" fmla="val 2132"/>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AFF593A5-BA33-90B5-FF5C-AB48F3156BB6}"/>
              </a:ext>
              <a:ext uri="{C183D7F6-B498-43B3-948B-1728B52AA6E4}">
                <adec:decorative xmlns:adec="http://schemas.microsoft.com/office/drawing/2017/decorative" val="0"/>
              </a:ext>
            </a:extLst>
          </p:cNvPr>
          <p:cNvSpPr txBox="1">
            <a:spLocks/>
          </p:cNvSpPr>
          <p:nvPr/>
        </p:nvSpPr>
        <p:spPr>
          <a:xfrm>
            <a:off x="6094412" y="2036939"/>
            <a:ext cx="4478758" cy="1329979"/>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192" fontAlgn="base">
              <a:lnSpc>
                <a:spcPct val="90000"/>
              </a:lnSpc>
              <a:spcAft>
                <a:spcPct val="0"/>
              </a:spcAft>
              <a:defRPr/>
            </a:pPr>
            <a:r>
              <a:rPr lang="en-US" sz="3199" spc="0" dirty="0">
                <a:gradFill>
                  <a:gsLst>
                    <a:gs pos="100000">
                      <a:schemeClr val="bg1"/>
                    </a:gs>
                    <a:gs pos="0">
                      <a:schemeClr val="bg1"/>
                    </a:gs>
                  </a:gsLst>
                  <a:lin ang="2700000" scaled="0"/>
                </a:gradFill>
                <a:latin typeface="Ubuntu" panose="020B0504030602030204" pitchFamily="34" charset="0"/>
                <a:cs typeface="Segoe UI"/>
              </a:rPr>
              <a:t>of customers will leave without warning due to </a:t>
            </a:r>
            <a:r>
              <a:rPr lang="en-US" sz="3199" b="1" spc="0" dirty="0">
                <a:solidFill>
                  <a:srgbClr val="D59DFF"/>
                </a:solidFill>
                <a:latin typeface="Ubuntu" panose="020B0504030602030204" pitchFamily="34" charset="0"/>
                <a:cs typeface="Segoe UI Semibold" panose="020B0502040204020203" pitchFamily="34" charset="0"/>
              </a:rPr>
              <a:t>poor customer service</a:t>
            </a:r>
            <a:r>
              <a:rPr lang="en-US" sz="3199" spc="0" baseline="30000" dirty="0">
                <a:solidFill>
                  <a:srgbClr val="D59DFF"/>
                </a:solidFill>
                <a:latin typeface="Ubuntu" panose="020B0504030602030204" pitchFamily="34" charset="0"/>
                <a:cs typeface="Segoe UI"/>
              </a:rPr>
              <a:t>1</a:t>
            </a:r>
            <a:endParaRPr lang="en-US" sz="3199" spc="0" dirty="0">
              <a:solidFill>
                <a:srgbClr val="D59DFF"/>
              </a:solidFill>
              <a:latin typeface="Ubuntu" panose="020B0504030602030204" pitchFamily="34" charset="0"/>
              <a:cs typeface="Segoe UI"/>
            </a:endParaRPr>
          </a:p>
        </p:txBody>
      </p:sp>
      <p:sp>
        <p:nvSpPr>
          <p:cNvPr id="4" name="Title 1">
            <a:extLst>
              <a:ext uri="{FF2B5EF4-FFF2-40B4-BE49-F238E27FC236}">
                <a16:creationId xmlns:a16="http://schemas.microsoft.com/office/drawing/2014/main" id="{9436D20F-7A92-55CF-E0A8-6893A1765714}"/>
              </a:ext>
            </a:extLst>
          </p:cNvPr>
          <p:cNvSpPr txBox="1">
            <a:spLocks/>
          </p:cNvSpPr>
          <p:nvPr/>
        </p:nvSpPr>
        <p:spPr>
          <a:xfrm>
            <a:off x="1470346" y="1688972"/>
            <a:ext cx="4438547" cy="2134413"/>
          </a:xfrm>
          <a:prstGeom prst="rect">
            <a:avLst/>
          </a:prstGeom>
          <a:noFill/>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192" fontAlgn="base">
              <a:lnSpc>
                <a:spcPct val="90000"/>
              </a:lnSpc>
              <a:spcAft>
                <a:spcPct val="0"/>
              </a:spcAft>
              <a:defRPr/>
            </a:pPr>
            <a:r>
              <a:rPr lang="en-US" sz="16595" b="1" spc="-300" dirty="0">
                <a:gradFill>
                  <a:gsLst>
                    <a:gs pos="68000">
                      <a:srgbClr val="50E6FF"/>
                    </a:gs>
                    <a:gs pos="0">
                      <a:srgbClr val="D59DFF"/>
                    </a:gs>
                  </a:gsLst>
                  <a:lin ang="2700000" scaled="0"/>
                </a:gradFill>
                <a:latin typeface="Segoe UI" panose="020B0502040204020203" pitchFamily="34" charset="0"/>
              </a:rPr>
              <a:t>96</a:t>
            </a:r>
            <a:r>
              <a:rPr lang="en-US" sz="16595" b="1" spc="-300" baseline="30000" dirty="0">
                <a:gradFill>
                  <a:gsLst>
                    <a:gs pos="68000">
                      <a:srgbClr val="50E6FF"/>
                    </a:gs>
                    <a:gs pos="0">
                      <a:srgbClr val="D59DFF"/>
                    </a:gs>
                  </a:gsLst>
                  <a:lin ang="2700000" scaled="0"/>
                </a:gradFill>
                <a:latin typeface="Segoe UI" panose="020B0502040204020203" pitchFamily="34" charset="0"/>
              </a:rPr>
              <a:t>%</a:t>
            </a:r>
            <a:r>
              <a:rPr lang="en-US" sz="16595" b="1" spc="-300" dirty="0">
                <a:gradFill>
                  <a:gsLst>
                    <a:gs pos="68000">
                      <a:srgbClr val="50E6FF"/>
                    </a:gs>
                    <a:gs pos="0">
                      <a:srgbClr val="D59DFF"/>
                    </a:gs>
                  </a:gsLst>
                  <a:lin ang="2700000" scaled="0"/>
                </a:gradFill>
                <a:latin typeface="Segoe UI" panose="020B0502040204020203" pitchFamily="34" charset="0"/>
              </a:rPr>
              <a:t> </a:t>
            </a:r>
            <a:endParaRPr lang="en-US" sz="3999" b="1" spc="-300" dirty="0">
              <a:gradFill>
                <a:gsLst>
                  <a:gs pos="68000">
                    <a:srgbClr val="50E6FF"/>
                  </a:gs>
                  <a:gs pos="0">
                    <a:srgbClr val="D59DFF"/>
                  </a:gs>
                </a:gsLst>
                <a:lin ang="2700000" scaled="0"/>
              </a:gradFill>
              <a:latin typeface="Segoe UI" panose="020B0502040204020203" pitchFamily="34" charset="0"/>
            </a:endParaRPr>
          </a:p>
        </p:txBody>
      </p:sp>
      <p:sp>
        <p:nvSpPr>
          <p:cNvPr id="5" name="TextBox 4">
            <a:extLst>
              <a:ext uri="{FF2B5EF4-FFF2-40B4-BE49-F238E27FC236}">
                <a16:creationId xmlns:a16="http://schemas.microsoft.com/office/drawing/2014/main" id="{CE026615-D644-700B-B54B-DB0DCAAD6030}"/>
              </a:ext>
            </a:extLst>
          </p:cNvPr>
          <p:cNvSpPr txBox="1"/>
          <p:nvPr/>
        </p:nvSpPr>
        <p:spPr>
          <a:xfrm>
            <a:off x="8633676" y="5649334"/>
            <a:ext cx="2317221" cy="220443"/>
          </a:xfrm>
          <a:prstGeom prst="rect">
            <a:avLst/>
          </a:prstGeom>
          <a:noFill/>
        </p:spPr>
        <p:txBody>
          <a:bodyPr wrap="square" lIns="0" rIns="0">
            <a:spAutoFit/>
          </a:bodyPr>
          <a:lstStyle/>
          <a:p>
            <a:pPr algn="r" defTabSz="914126">
              <a:defRPr/>
            </a:pPr>
            <a:r>
              <a:rPr lang="en-US" sz="1000" kern="0" baseline="30000">
                <a:gradFill>
                  <a:gsLst>
                    <a:gs pos="0">
                      <a:srgbClr val="FFFFFF"/>
                    </a:gs>
                    <a:gs pos="100000">
                      <a:srgbClr val="FFFFFF"/>
                    </a:gs>
                  </a:gsLst>
                  <a:lin ang="2700000" scaled="0"/>
                </a:gradFill>
                <a:latin typeface="Segoe UI"/>
              </a:rPr>
              <a:t>1 </a:t>
            </a:r>
            <a:r>
              <a:rPr lang="en-US" sz="800" kern="0" err="1">
                <a:gradFill>
                  <a:gsLst>
                    <a:gs pos="0">
                      <a:srgbClr val="FFFFFF"/>
                    </a:gs>
                    <a:gs pos="100000">
                      <a:srgbClr val="FFFFFF"/>
                    </a:gs>
                  </a:gsLst>
                  <a:lin ang="2700000" scaled="0"/>
                </a:gradFill>
                <a:latin typeface="Segoe UI"/>
              </a:rPr>
              <a:t>Shep</a:t>
            </a:r>
            <a:r>
              <a:rPr lang="en-US" sz="800" kern="0">
                <a:gradFill>
                  <a:gsLst>
                    <a:gs pos="0">
                      <a:srgbClr val="FFFFFF"/>
                    </a:gs>
                    <a:gs pos="100000">
                      <a:srgbClr val="FFFFFF"/>
                    </a:gs>
                  </a:gsLst>
                  <a:lin ang="2700000" scaled="0"/>
                </a:gradFill>
                <a:latin typeface="Segoe UI"/>
              </a:rPr>
              <a:t> </a:t>
            </a:r>
            <a:r>
              <a:rPr lang="en-US" sz="800" kern="0" err="1">
                <a:gradFill>
                  <a:gsLst>
                    <a:gs pos="0">
                      <a:srgbClr val="FFFFFF"/>
                    </a:gs>
                    <a:gs pos="100000">
                      <a:srgbClr val="FFFFFF"/>
                    </a:gs>
                  </a:gsLst>
                  <a:lin ang="2700000" scaled="0"/>
                </a:gradFill>
                <a:latin typeface="Segoe UI"/>
              </a:rPr>
              <a:t>Hyken</a:t>
            </a:r>
            <a:r>
              <a:rPr lang="en-US" sz="800" kern="0">
                <a:gradFill>
                  <a:gsLst>
                    <a:gs pos="0">
                      <a:srgbClr val="FFFFFF"/>
                    </a:gs>
                    <a:gs pos="100000">
                      <a:srgbClr val="FFFFFF"/>
                    </a:gs>
                  </a:gsLst>
                  <a:lin ang="2700000" scaled="0"/>
                </a:gradFill>
                <a:latin typeface="Segoe UI"/>
              </a:rPr>
              <a:t> blog, </a:t>
            </a:r>
            <a:r>
              <a:rPr lang="en-US" sz="800" kern="0">
                <a:gradFill>
                  <a:gsLst>
                    <a:gs pos="0">
                      <a:srgbClr val="FFFFFF"/>
                    </a:gs>
                    <a:gs pos="100000">
                      <a:srgbClr val="FFFFFF"/>
                    </a:gs>
                  </a:gsLst>
                  <a:lin ang="2700000" scaled="0"/>
                </a:gradFill>
                <a:latin typeface="Segoe UI"/>
                <a:hlinkClick r:id="rId2">
                  <a:extLst>
                    <a:ext uri="{A12FA001-AC4F-418D-AE19-62706E023703}">
                      <ahyp:hlinkClr xmlns:ahyp="http://schemas.microsoft.com/office/drawing/2018/hyperlinkcolor" val="tx"/>
                    </a:ext>
                  </a:extLst>
                </a:hlinkClick>
              </a:rPr>
              <a:t>Guest post</a:t>
            </a:r>
            <a:r>
              <a:rPr lang="en-US" sz="800" kern="0">
                <a:gradFill>
                  <a:gsLst>
                    <a:gs pos="0">
                      <a:srgbClr val="FFFFFF"/>
                    </a:gs>
                    <a:gs pos="100000">
                      <a:srgbClr val="FFFFFF"/>
                    </a:gs>
                  </a:gsLst>
                  <a:lin ang="2700000" scaled="0"/>
                </a:gradFill>
                <a:latin typeface="Segoe UI"/>
              </a:rPr>
              <a:t>, 2022</a:t>
            </a:r>
          </a:p>
        </p:txBody>
      </p:sp>
      <p:grpSp>
        <p:nvGrpSpPr>
          <p:cNvPr id="6" name="Group 5">
            <a:extLst>
              <a:ext uri="{FF2B5EF4-FFF2-40B4-BE49-F238E27FC236}">
                <a16:creationId xmlns:a16="http://schemas.microsoft.com/office/drawing/2014/main" id="{AA14324C-3E55-0814-2359-413AAC44356F}"/>
              </a:ext>
            </a:extLst>
          </p:cNvPr>
          <p:cNvGrpSpPr/>
          <p:nvPr/>
        </p:nvGrpSpPr>
        <p:grpSpPr>
          <a:xfrm>
            <a:off x="5624454" y="3930270"/>
            <a:ext cx="939912" cy="649383"/>
            <a:chOff x="5625919" y="4603398"/>
            <a:chExt cx="940157" cy="649552"/>
          </a:xfrm>
        </p:grpSpPr>
        <p:sp>
          <p:nvSpPr>
            <p:cNvPr id="7" name="Rectangle 6">
              <a:extLst>
                <a:ext uri="{FF2B5EF4-FFF2-40B4-BE49-F238E27FC236}">
                  <a16:creationId xmlns:a16="http://schemas.microsoft.com/office/drawing/2014/main" id="{59DDEBBF-A736-1FAC-E098-D5A1EA6EF13E}"/>
                </a:ext>
              </a:extLst>
            </p:cNvPr>
            <p:cNvSpPr/>
            <p:nvPr/>
          </p:nvSpPr>
          <p:spPr bwMode="auto">
            <a:xfrm>
              <a:off x="5625919" y="4854717"/>
              <a:ext cx="940157" cy="112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8" name="Graphic 12">
              <a:extLst>
                <a:ext uri="{FF2B5EF4-FFF2-40B4-BE49-F238E27FC236}">
                  <a16:creationId xmlns:a16="http://schemas.microsoft.com/office/drawing/2014/main" id="{35ABFAD8-8875-81FA-DAE2-16BEA86E4FBC}"/>
                </a:ext>
              </a:extLst>
            </p:cNvPr>
            <p:cNvSpPr/>
            <p:nvPr/>
          </p:nvSpPr>
          <p:spPr>
            <a:xfrm>
              <a:off x="5771223" y="4603398"/>
              <a:ext cx="649551" cy="649552"/>
            </a:xfrm>
            <a:custGeom>
              <a:avLst/>
              <a:gdLst>
                <a:gd name="connsiteX0" fmla="*/ 0 w 649551"/>
                <a:gd name="connsiteY0" fmla="*/ 324776 h 649552"/>
                <a:gd name="connsiteX1" fmla="*/ 324776 w 649551"/>
                <a:gd name="connsiteY1" fmla="*/ 649553 h 649552"/>
                <a:gd name="connsiteX2" fmla="*/ 649552 w 649551"/>
                <a:gd name="connsiteY2" fmla="*/ 324776 h 649552"/>
                <a:gd name="connsiteX3" fmla="*/ 324776 w 649551"/>
                <a:gd name="connsiteY3" fmla="*/ 0 h 649552"/>
                <a:gd name="connsiteX4" fmla="*/ 0 w 649551"/>
                <a:gd name="connsiteY4" fmla="*/ 324776 h 649552"/>
                <a:gd name="connsiteX5" fmla="*/ 471922 w 649551"/>
                <a:gd name="connsiteY5" fmla="*/ 315679 h 649552"/>
                <a:gd name="connsiteX6" fmla="*/ 474280 w 649551"/>
                <a:gd name="connsiteY6" fmla="*/ 347394 h 649552"/>
                <a:gd name="connsiteX7" fmla="*/ 471922 w 649551"/>
                <a:gd name="connsiteY7" fmla="*/ 350125 h 649552"/>
                <a:gd name="connsiteX8" fmla="*/ 341986 w 649551"/>
                <a:gd name="connsiteY8" fmla="*/ 480065 h 649552"/>
                <a:gd name="connsiteX9" fmla="*/ 310268 w 649551"/>
                <a:gd name="connsiteY9" fmla="*/ 482419 h 649552"/>
                <a:gd name="connsiteX10" fmla="*/ 307533 w 649551"/>
                <a:gd name="connsiteY10" fmla="*/ 480062 h 649552"/>
                <a:gd name="connsiteX11" fmla="*/ 177624 w 649551"/>
                <a:gd name="connsiteY11" fmla="*/ 350099 h 649552"/>
                <a:gd name="connsiteX12" fmla="*/ 177631 w 649551"/>
                <a:gd name="connsiteY12" fmla="*/ 315653 h 649552"/>
                <a:gd name="connsiteX13" fmla="*/ 209347 w 649551"/>
                <a:gd name="connsiteY13" fmla="*/ 313299 h 649552"/>
                <a:gd name="connsiteX14" fmla="*/ 212078 w 649551"/>
                <a:gd name="connsiteY14" fmla="*/ 315660 h 649552"/>
                <a:gd name="connsiteX15" fmla="*/ 300440 w 649551"/>
                <a:gd name="connsiteY15" fmla="*/ 404061 h 649552"/>
                <a:gd name="connsiteX16" fmla="*/ 300430 w 649551"/>
                <a:gd name="connsiteY16" fmla="*/ 186730 h 649552"/>
                <a:gd name="connsiteX17" fmla="*/ 321482 w 649551"/>
                <a:gd name="connsiteY17" fmla="*/ 162595 h 649552"/>
                <a:gd name="connsiteX18" fmla="*/ 324789 w 649551"/>
                <a:gd name="connsiteY18" fmla="*/ 162372 h 649552"/>
                <a:gd name="connsiteX19" fmla="*/ 348923 w 649551"/>
                <a:gd name="connsiteY19" fmla="*/ 183425 h 649552"/>
                <a:gd name="connsiteX20" fmla="*/ 349147 w 649551"/>
                <a:gd name="connsiteY20" fmla="*/ 186730 h 649552"/>
                <a:gd name="connsiteX21" fmla="*/ 349157 w 649551"/>
                <a:gd name="connsiteY21" fmla="*/ 403996 h 649552"/>
                <a:gd name="connsiteX22" fmla="*/ 437476 w 649551"/>
                <a:gd name="connsiteY22" fmla="*/ 315679 h 649552"/>
                <a:gd name="connsiteX23" fmla="*/ 469191 w 649551"/>
                <a:gd name="connsiteY23" fmla="*/ 313321 h 649552"/>
                <a:gd name="connsiteX24" fmla="*/ 471922 w 649551"/>
                <a:gd name="connsiteY24" fmla="*/ 315679 h 6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9551" h="649552">
                  <a:moveTo>
                    <a:pt x="0" y="324776"/>
                  </a:moveTo>
                  <a:cubicBezTo>
                    <a:pt x="0" y="504144"/>
                    <a:pt x="145407" y="649553"/>
                    <a:pt x="324776" y="649553"/>
                  </a:cubicBezTo>
                  <a:cubicBezTo>
                    <a:pt x="504146" y="649553"/>
                    <a:pt x="649552" y="504144"/>
                    <a:pt x="649552" y="324776"/>
                  </a:cubicBezTo>
                  <a:cubicBezTo>
                    <a:pt x="649552" y="145407"/>
                    <a:pt x="504146" y="0"/>
                    <a:pt x="324776" y="0"/>
                  </a:cubicBezTo>
                  <a:cubicBezTo>
                    <a:pt x="145408" y="0"/>
                    <a:pt x="0" y="145407"/>
                    <a:pt x="0" y="324776"/>
                  </a:cubicBezTo>
                  <a:close/>
                  <a:moveTo>
                    <a:pt x="471922" y="315679"/>
                  </a:moveTo>
                  <a:cubicBezTo>
                    <a:pt x="480571" y="324328"/>
                    <a:pt x="481357" y="337858"/>
                    <a:pt x="474280" y="347394"/>
                  </a:cubicBezTo>
                  <a:lnTo>
                    <a:pt x="471922" y="350125"/>
                  </a:lnTo>
                  <a:lnTo>
                    <a:pt x="341986" y="480065"/>
                  </a:lnTo>
                  <a:cubicBezTo>
                    <a:pt x="333337" y="488714"/>
                    <a:pt x="319803" y="489496"/>
                    <a:pt x="310268" y="482419"/>
                  </a:cubicBezTo>
                  <a:lnTo>
                    <a:pt x="307533" y="480062"/>
                  </a:lnTo>
                  <a:lnTo>
                    <a:pt x="177624" y="350099"/>
                  </a:lnTo>
                  <a:cubicBezTo>
                    <a:pt x="168113" y="340586"/>
                    <a:pt x="168116" y="325163"/>
                    <a:pt x="177631" y="315653"/>
                  </a:cubicBezTo>
                  <a:cubicBezTo>
                    <a:pt x="186280" y="307008"/>
                    <a:pt x="199812" y="306222"/>
                    <a:pt x="209347" y="313299"/>
                  </a:cubicBezTo>
                  <a:lnTo>
                    <a:pt x="212078" y="315660"/>
                  </a:lnTo>
                  <a:lnTo>
                    <a:pt x="300440" y="404061"/>
                  </a:lnTo>
                  <a:lnTo>
                    <a:pt x="300430" y="186730"/>
                  </a:lnTo>
                  <a:cubicBezTo>
                    <a:pt x="300430" y="174399"/>
                    <a:pt x="309592" y="164208"/>
                    <a:pt x="321482" y="162595"/>
                  </a:cubicBezTo>
                  <a:lnTo>
                    <a:pt x="324789" y="162372"/>
                  </a:lnTo>
                  <a:cubicBezTo>
                    <a:pt x="337120" y="162372"/>
                    <a:pt x="347312" y="171536"/>
                    <a:pt x="348923" y="183425"/>
                  </a:cubicBezTo>
                  <a:lnTo>
                    <a:pt x="349147" y="186730"/>
                  </a:lnTo>
                  <a:lnTo>
                    <a:pt x="349157" y="403996"/>
                  </a:lnTo>
                  <a:lnTo>
                    <a:pt x="437476" y="315679"/>
                  </a:lnTo>
                  <a:cubicBezTo>
                    <a:pt x="446122" y="307030"/>
                    <a:pt x="459655" y="306245"/>
                    <a:pt x="469191" y="313321"/>
                  </a:cubicBezTo>
                  <a:lnTo>
                    <a:pt x="471922" y="315679"/>
                  </a:lnTo>
                  <a:close/>
                </a:path>
              </a:pathLst>
            </a:custGeom>
            <a:gradFill flip="none" rotWithShape="1">
              <a:gsLst>
                <a:gs pos="0">
                  <a:srgbClr val="D59DFF"/>
                </a:gs>
                <a:gs pos="100000">
                  <a:srgbClr val="50E6FF"/>
                </a:gs>
              </a:gsLst>
              <a:lin ang="2700000" scaled="1"/>
              <a:tileRect/>
            </a:gradFill>
            <a:ln w="101917" cap="flat">
              <a:noFill/>
              <a:prstDash val="solid"/>
              <a:miter/>
            </a:ln>
          </p:spPr>
          <p:txBody>
            <a:bodyPr rtlCol="0" anchor="ctr"/>
            <a:lstStyle/>
            <a:p>
              <a:pPr defTabSz="914093">
                <a:defRPr/>
              </a:pPr>
              <a:endParaRPr lang="en-US" sz="1764">
                <a:solidFill>
                  <a:srgbClr val="FFFFFF"/>
                </a:solidFill>
                <a:latin typeface="Segoe UI"/>
              </a:endParaRPr>
            </a:p>
          </p:txBody>
        </p:sp>
      </p:grpSp>
    </p:spTree>
    <p:extLst>
      <p:ext uri="{BB962C8B-B14F-4D97-AF65-F5344CB8AC3E}">
        <p14:creationId xmlns:p14="http://schemas.microsoft.com/office/powerpoint/2010/main" val="36454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decel="5000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50000" fill="hold" grpId="1" nodeType="withEffect">
                                  <p:stCondLst>
                                    <p:cond delay="200"/>
                                  </p:stCondLst>
                                  <p:childTnLst>
                                    <p:animMotion origin="layout" path="M -4.16667E-6 -1.85185E-6 L 0.02058 0.00046 " pathEditMode="relative" rAng="0" ptsTypes="AA">
                                      <p:cBhvr>
                                        <p:cTn id="14" dur="500" spd="-100000" fill="hold"/>
                                        <p:tgtEl>
                                          <p:spTgt spid="4"/>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50000" fill="hold" grpId="1" nodeType="withEffect">
                                  <p:stCondLst>
                                    <p:cond delay="200"/>
                                  </p:stCondLst>
                                  <p:childTnLst>
                                    <p:animMotion origin="layout" path="M -0.01744 0.00093 L 0.00092 0.00093 " pathEditMode="relative" rAng="0" ptsTypes="AA">
                                      <p:cBhvr>
                                        <p:cTn id="22" dur="500" fill="hold"/>
                                        <p:tgtEl>
                                          <p:spTgt spid="3"/>
                                        </p:tgtEl>
                                        <p:attrNameLst>
                                          <p:attrName>ppt_x</p:attrName>
                                          <p:attrName>ppt_y</p:attrName>
                                        </p:attrNameLst>
                                      </p:cBhvr>
                                      <p:rCtr x="911" y="0"/>
                                    </p:animMotion>
                                  </p:childTnLst>
                                </p:cTn>
                              </p:par>
                              <p:par>
                                <p:cTn id="23" presetID="10" presetClass="entr" presetSubtype="0" fill="hold" nodeType="withEffect">
                                  <p:stCondLst>
                                    <p:cond delay="4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P spid="4" grpI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B7D7-BD83-1FD5-106A-D701D492D48C}"/>
              </a:ext>
            </a:extLst>
          </p:cNvPr>
          <p:cNvSpPr txBox="1">
            <a:spLocks/>
          </p:cNvSpPr>
          <p:nvPr/>
        </p:nvSpPr>
        <p:spPr>
          <a:xfrm>
            <a:off x="1016039" y="1667219"/>
            <a:ext cx="4074840" cy="9846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99" spc="-80" dirty="0">
                <a:solidFill>
                  <a:schemeClr val="bg1"/>
                </a:solidFill>
                <a:latin typeface="Ubuntu" panose="020B0504030602030204" pitchFamily="34" charset="0"/>
              </a:rPr>
              <a:t>Customers expect exceptional service </a:t>
            </a:r>
          </a:p>
        </p:txBody>
      </p:sp>
      <p:sp>
        <p:nvSpPr>
          <p:cNvPr id="3" name="TextBox 2">
            <a:extLst>
              <a:ext uri="{FF2B5EF4-FFF2-40B4-BE49-F238E27FC236}">
                <a16:creationId xmlns:a16="http://schemas.microsoft.com/office/drawing/2014/main" id="{BA51FD91-C7B9-53BB-31E4-975D6A93A052}"/>
              </a:ext>
            </a:extLst>
          </p:cNvPr>
          <p:cNvSpPr txBox="1"/>
          <p:nvPr/>
        </p:nvSpPr>
        <p:spPr>
          <a:xfrm>
            <a:off x="1016039" y="3385501"/>
            <a:ext cx="1828324" cy="738472"/>
          </a:xfrm>
          <a:prstGeom prst="rect">
            <a:avLst/>
          </a:prstGeom>
          <a:noFill/>
        </p:spPr>
        <p:txBody>
          <a:bodyPr wrap="square" lIns="0" tIns="0" rIns="0" bIns="0">
            <a:spAutoFit/>
          </a:bodyPr>
          <a:lstStyle/>
          <a:p>
            <a:pPr defTabSz="914126">
              <a:defRPr/>
            </a:pPr>
            <a:r>
              <a:rPr lang="en-US" sz="4799" b="1">
                <a:ln w="3175">
                  <a:noFill/>
                </a:ln>
                <a:gradFill>
                  <a:gsLst>
                    <a:gs pos="68000">
                      <a:srgbClr val="50E6FF"/>
                    </a:gs>
                    <a:gs pos="0">
                      <a:srgbClr val="D59DFF"/>
                    </a:gs>
                  </a:gsLst>
                  <a:lin ang="2700000" scaled="0"/>
                </a:gradFill>
                <a:latin typeface="Segoe UI" panose="020B0502040204020203" pitchFamily="34" charset="0"/>
                <a:cs typeface="Segoe UI" panose="020B0502040204020203" pitchFamily="34" charset="0"/>
              </a:rPr>
              <a:t>80</a:t>
            </a:r>
            <a:r>
              <a:rPr lang="en-US" sz="4799" baseline="30000">
                <a:ln w="3175">
                  <a:noFill/>
                </a:ln>
                <a:gradFill>
                  <a:gsLst>
                    <a:gs pos="68000">
                      <a:srgbClr val="50E6FF"/>
                    </a:gs>
                    <a:gs pos="0">
                      <a:srgbClr val="D59DFF"/>
                    </a:gs>
                  </a:gsLst>
                  <a:lin ang="2700000" scaled="0"/>
                </a:gradFill>
                <a:latin typeface="Segoe UI Semibold"/>
                <a:cs typeface="Segoe UI" pitchFamily="34" charset="0"/>
              </a:rPr>
              <a:t>%</a:t>
            </a:r>
          </a:p>
        </p:txBody>
      </p:sp>
      <p:sp>
        <p:nvSpPr>
          <p:cNvPr id="4" name="TextBox 3">
            <a:extLst>
              <a:ext uri="{FF2B5EF4-FFF2-40B4-BE49-F238E27FC236}">
                <a16:creationId xmlns:a16="http://schemas.microsoft.com/office/drawing/2014/main" id="{4428B5BE-DD6F-D8B6-0A5C-E69854C63B0C}"/>
              </a:ext>
            </a:extLst>
          </p:cNvPr>
          <p:cNvSpPr txBox="1"/>
          <p:nvPr/>
        </p:nvSpPr>
        <p:spPr>
          <a:xfrm>
            <a:off x="2312868" y="3566091"/>
            <a:ext cx="3106280" cy="430775"/>
          </a:xfrm>
          <a:prstGeom prst="rect">
            <a:avLst/>
          </a:prstGeom>
          <a:noFill/>
        </p:spPr>
        <p:txBody>
          <a:bodyPr wrap="square" lIns="0" tIns="0" rIns="0" bIns="0" anchor="t">
            <a:spAutoFit/>
          </a:bodyPr>
          <a:lstStyle/>
          <a:p>
            <a:pPr defTabSz="914126">
              <a:defRPr/>
            </a:pPr>
            <a:r>
              <a:rPr lang="en-US" sz="1400" kern="0" dirty="0">
                <a:gradFill>
                  <a:gsLst>
                    <a:gs pos="0">
                      <a:srgbClr val="FFFFFF"/>
                    </a:gs>
                    <a:gs pos="100000">
                      <a:srgbClr val="FFFFFF"/>
                    </a:gs>
                  </a:gsLst>
                  <a:lin ang="0" scaled="0"/>
                </a:gradFill>
                <a:latin typeface="Segoe UI"/>
              </a:rPr>
              <a:t>of customers expect personalized customer experience</a:t>
            </a:r>
            <a:r>
              <a:rPr lang="en-US" sz="1400" kern="0" baseline="30000" dirty="0">
                <a:gradFill>
                  <a:gsLst>
                    <a:gs pos="0">
                      <a:srgbClr val="FFFFFF"/>
                    </a:gs>
                    <a:gs pos="100000">
                      <a:srgbClr val="FFFFFF"/>
                    </a:gs>
                  </a:gsLst>
                  <a:lin ang="0" scaled="0"/>
                </a:gradFill>
                <a:latin typeface="Segoe UI"/>
              </a:rPr>
              <a:t>1</a:t>
            </a:r>
          </a:p>
        </p:txBody>
      </p:sp>
      <p:sp>
        <p:nvSpPr>
          <p:cNvPr id="5" name="TextBox 4">
            <a:extLst>
              <a:ext uri="{FF2B5EF4-FFF2-40B4-BE49-F238E27FC236}">
                <a16:creationId xmlns:a16="http://schemas.microsoft.com/office/drawing/2014/main" id="{BA7AED78-6EB3-158F-9C59-9BD2D6407BF4}"/>
              </a:ext>
            </a:extLst>
          </p:cNvPr>
          <p:cNvSpPr txBox="1"/>
          <p:nvPr/>
        </p:nvSpPr>
        <p:spPr>
          <a:xfrm>
            <a:off x="2312868" y="4419260"/>
            <a:ext cx="3290479" cy="1076937"/>
          </a:xfrm>
          <a:prstGeom prst="rect">
            <a:avLst/>
          </a:prstGeom>
          <a:noFill/>
        </p:spPr>
        <p:txBody>
          <a:bodyPr wrap="square" lIns="0" tIns="0" rIns="0" bIns="0" anchor="t">
            <a:spAutoFit/>
          </a:bodyPr>
          <a:lstStyle/>
          <a:p>
            <a:pPr defTabSz="914126">
              <a:defRPr/>
            </a:pPr>
            <a:r>
              <a:rPr lang="en-US" sz="1400" kern="0" dirty="0">
                <a:gradFill>
                  <a:gsLst>
                    <a:gs pos="0">
                      <a:srgbClr val="FFFFFF"/>
                    </a:gs>
                    <a:gs pos="100000">
                      <a:srgbClr val="FFFFFF"/>
                    </a:gs>
                  </a:gsLst>
                  <a:lin ang="0" scaled="0"/>
                </a:gradFill>
                <a:latin typeface="Segoe UI"/>
              </a:rPr>
              <a:t>More likely to add additional items to their baskets and 40% more likely to spend more than they had planned when the shopping experience was highly personalized</a:t>
            </a:r>
            <a:r>
              <a:rPr lang="en-US" sz="1400" kern="0" baseline="30000" dirty="0">
                <a:gradFill>
                  <a:gsLst>
                    <a:gs pos="0">
                      <a:srgbClr val="FFFFFF"/>
                    </a:gs>
                    <a:gs pos="100000">
                      <a:srgbClr val="FFFFFF"/>
                    </a:gs>
                  </a:gsLst>
                  <a:lin ang="0" scaled="0"/>
                </a:gradFill>
                <a:latin typeface="Segoe UI"/>
              </a:rPr>
              <a:t>2</a:t>
            </a:r>
          </a:p>
        </p:txBody>
      </p:sp>
      <p:sp>
        <p:nvSpPr>
          <p:cNvPr id="6" name="TextBox 5">
            <a:extLst>
              <a:ext uri="{FF2B5EF4-FFF2-40B4-BE49-F238E27FC236}">
                <a16:creationId xmlns:a16="http://schemas.microsoft.com/office/drawing/2014/main" id="{329F1185-8783-5696-B924-DC1EC763B490}"/>
              </a:ext>
            </a:extLst>
          </p:cNvPr>
          <p:cNvSpPr txBox="1"/>
          <p:nvPr/>
        </p:nvSpPr>
        <p:spPr>
          <a:xfrm>
            <a:off x="6768199" y="3385501"/>
            <a:ext cx="1828324" cy="738472"/>
          </a:xfrm>
          <a:prstGeom prst="rect">
            <a:avLst/>
          </a:prstGeom>
        </p:spPr>
        <p:txBody>
          <a:bodyPr wrap="square" lIns="0" tIns="0" rIns="0" bIns="0">
            <a:spAutoFit/>
          </a:bodyPr>
          <a:lstStyle/>
          <a:p>
            <a:pPr defTabSz="914126">
              <a:defRPr/>
            </a:pPr>
            <a:r>
              <a:rPr lang="en-US" sz="4799" b="1">
                <a:ln w="3175">
                  <a:noFill/>
                </a:ln>
                <a:gradFill>
                  <a:gsLst>
                    <a:gs pos="68000">
                      <a:srgbClr val="50E6FF"/>
                    </a:gs>
                    <a:gs pos="0">
                      <a:srgbClr val="D59DFF"/>
                    </a:gs>
                  </a:gsLst>
                  <a:lin ang="2700000" scaled="0"/>
                </a:gradFill>
                <a:latin typeface="Segoe UI" panose="020B0502040204020203" pitchFamily="34" charset="0"/>
                <a:cs typeface="Segoe UI" panose="020B0502040204020203" pitchFamily="34" charset="0"/>
              </a:rPr>
              <a:t>55</a:t>
            </a:r>
            <a:r>
              <a:rPr lang="en-US" sz="4799" baseline="30000">
                <a:ln w="3175">
                  <a:noFill/>
                </a:ln>
                <a:gradFill>
                  <a:gsLst>
                    <a:gs pos="68000">
                      <a:srgbClr val="50E6FF"/>
                    </a:gs>
                    <a:gs pos="0">
                      <a:srgbClr val="D59DFF"/>
                    </a:gs>
                  </a:gsLst>
                  <a:lin ang="2700000" scaled="0"/>
                </a:gradFill>
                <a:latin typeface="Segoe UI Semibold"/>
                <a:cs typeface="Segoe UI" pitchFamily="34" charset="0"/>
              </a:rPr>
              <a:t>%</a:t>
            </a:r>
          </a:p>
        </p:txBody>
      </p:sp>
      <p:sp>
        <p:nvSpPr>
          <p:cNvPr id="7" name="TextBox 6">
            <a:extLst>
              <a:ext uri="{FF2B5EF4-FFF2-40B4-BE49-F238E27FC236}">
                <a16:creationId xmlns:a16="http://schemas.microsoft.com/office/drawing/2014/main" id="{224E13AD-24EC-3E3E-760B-8CC1B6775C8A}"/>
              </a:ext>
            </a:extLst>
          </p:cNvPr>
          <p:cNvSpPr txBox="1"/>
          <p:nvPr/>
        </p:nvSpPr>
        <p:spPr>
          <a:xfrm>
            <a:off x="8076509" y="3469889"/>
            <a:ext cx="3537556" cy="646163"/>
          </a:xfrm>
          <a:prstGeom prst="rect">
            <a:avLst/>
          </a:prstGeom>
          <a:noFill/>
        </p:spPr>
        <p:txBody>
          <a:bodyPr wrap="square" lIns="0" tIns="0" rIns="0" bIns="0" anchor="ctr">
            <a:spAutoFit/>
          </a:bodyPr>
          <a:lstStyle/>
          <a:p>
            <a:pPr defTabSz="914126">
              <a:defRPr/>
            </a:pPr>
            <a:r>
              <a:rPr lang="en-US" sz="1400" kern="0">
                <a:gradFill>
                  <a:gsLst>
                    <a:gs pos="0">
                      <a:srgbClr val="FFFFFF"/>
                    </a:gs>
                    <a:gs pos="100000">
                      <a:srgbClr val="FFFFFF"/>
                    </a:gs>
                  </a:gsLst>
                  <a:lin ang="0" scaled="0"/>
                </a:gradFill>
                <a:latin typeface="Segoe UI"/>
              </a:rPr>
              <a:t>of service organizations do not have collaboration tools to resolve customer issues faster</a:t>
            </a:r>
            <a:r>
              <a:rPr lang="en-US" sz="1400" kern="0" baseline="30000">
                <a:gradFill>
                  <a:gsLst>
                    <a:gs pos="0">
                      <a:srgbClr val="FFFFFF"/>
                    </a:gs>
                    <a:gs pos="100000">
                      <a:srgbClr val="FFFFFF"/>
                    </a:gs>
                  </a:gsLst>
                  <a:lin ang="0" scaled="0"/>
                </a:gradFill>
                <a:latin typeface="Segoe UI"/>
              </a:rPr>
              <a:t>3</a:t>
            </a:r>
            <a:r>
              <a:rPr lang="en-US" sz="1400" kern="0">
                <a:gradFill>
                  <a:gsLst>
                    <a:gs pos="0">
                      <a:srgbClr val="FFFFFF"/>
                    </a:gs>
                    <a:gs pos="100000">
                      <a:srgbClr val="FFFFFF"/>
                    </a:gs>
                  </a:gsLst>
                  <a:lin ang="0" scaled="0"/>
                </a:gradFill>
                <a:latin typeface="Segoe UI"/>
              </a:rPr>
              <a:t> </a:t>
            </a:r>
          </a:p>
        </p:txBody>
      </p:sp>
      <p:sp>
        <p:nvSpPr>
          <p:cNvPr id="8" name="TextBox 7">
            <a:extLst>
              <a:ext uri="{FF2B5EF4-FFF2-40B4-BE49-F238E27FC236}">
                <a16:creationId xmlns:a16="http://schemas.microsoft.com/office/drawing/2014/main" id="{F217BD1A-6567-CB35-D60A-C2D544A0E362}"/>
              </a:ext>
            </a:extLst>
          </p:cNvPr>
          <p:cNvSpPr txBox="1"/>
          <p:nvPr/>
        </p:nvSpPr>
        <p:spPr>
          <a:xfrm>
            <a:off x="6768199" y="4378484"/>
            <a:ext cx="1828324" cy="738472"/>
          </a:xfrm>
          <a:prstGeom prst="rect">
            <a:avLst/>
          </a:prstGeom>
        </p:spPr>
        <p:txBody>
          <a:bodyPr wrap="square" lIns="0" tIns="0" rIns="0" bIns="0">
            <a:spAutoFit/>
          </a:bodyPr>
          <a:lstStyle/>
          <a:p>
            <a:pPr defTabSz="914126">
              <a:defRPr/>
            </a:pPr>
            <a:r>
              <a:rPr lang="en-US" sz="4799" b="1">
                <a:ln w="3175">
                  <a:noFill/>
                </a:ln>
                <a:gradFill>
                  <a:gsLst>
                    <a:gs pos="68000">
                      <a:srgbClr val="50E6FF"/>
                    </a:gs>
                    <a:gs pos="0">
                      <a:srgbClr val="D59DFF"/>
                    </a:gs>
                  </a:gsLst>
                  <a:lin ang="2700000" scaled="0"/>
                </a:gradFill>
                <a:latin typeface="Segoe UI" panose="020B0502040204020203" pitchFamily="34" charset="0"/>
                <a:cs typeface="Segoe UI" panose="020B0502040204020203" pitchFamily="34" charset="0"/>
              </a:rPr>
              <a:t>53</a:t>
            </a:r>
            <a:r>
              <a:rPr lang="en-US" sz="4799" baseline="30000">
                <a:ln w="3175">
                  <a:noFill/>
                </a:ln>
                <a:gradFill>
                  <a:gsLst>
                    <a:gs pos="68000">
                      <a:srgbClr val="50E6FF"/>
                    </a:gs>
                    <a:gs pos="0">
                      <a:srgbClr val="D59DFF"/>
                    </a:gs>
                  </a:gsLst>
                  <a:lin ang="2700000" scaled="0"/>
                </a:gradFill>
                <a:latin typeface="Segoe UI Semibold"/>
                <a:cs typeface="Segoe UI" pitchFamily="34" charset="0"/>
              </a:rPr>
              <a:t>%</a:t>
            </a:r>
          </a:p>
        </p:txBody>
      </p:sp>
      <p:sp>
        <p:nvSpPr>
          <p:cNvPr id="9" name="TextBox 8">
            <a:extLst>
              <a:ext uri="{FF2B5EF4-FFF2-40B4-BE49-F238E27FC236}">
                <a16:creationId xmlns:a16="http://schemas.microsoft.com/office/drawing/2014/main" id="{BA3AD3C8-42FC-FC40-919C-EEF52B56BD7C}"/>
              </a:ext>
            </a:extLst>
          </p:cNvPr>
          <p:cNvSpPr txBox="1"/>
          <p:nvPr/>
        </p:nvSpPr>
        <p:spPr>
          <a:xfrm>
            <a:off x="8099525" y="4424644"/>
            <a:ext cx="3120441" cy="646163"/>
          </a:xfrm>
          <a:prstGeom prst="rect">
            <a:avLst/>
          </a:prstGeom>
          <a:noFill/>
        </p:spPr>
        <p:txBody>
          <a:bodyPr wrap="square" lIns="0" tIns="0" rIns="0" bIns="0" anchor="ctr">
            <a:spAutoFit/>
          </a:bodyPr>
          <a:lstStyle/>
          <a:p>
            <a:pPr defTabSz="914126">
              <a:defRPr/>
            </a:pPr>
            <a:r>
              <a:rPr lang="en-US" sz="1400" kern="0">
                <a:gradFill>
                  <a:gsLst>
                    <a:gs pos="0">
                      <a:srgbClr val="FFFFFF"/>
                    </a:gs>
                    <a:gs pos="100000">
                      <a:srgbClr val="FFFFFF"/>
                    </a:gs>
                  </a:gsLst>
                  <a:lin ang="0" scaled="0"/>
                </a:gradFill>
                <a:latin typeface="Segoe UI"/>
              </a:rPr>
              <a:t>of agents do not have proper visibility of information to understand the customer context</a:t>
            </a:r>
            <a:r>
              <a:rPr lang="en-US" sz="1400" kern="0" baseline="30000">
                <a:gradFill>
                  <a:gsLst>
                    <a:gs pos="0">
                      <a:srgbClr val="FFFFFF"/>
                    </a:gs>
                    <a:gs pos="100000">
                      <a:srgbClr val="FFFFFF"/>
                    </a:gs>
                  </a:gsLst>
                  <a:lin ang="0" scaled="0"/>
                </a:gradFill>
                <a:latin typeface="Segoe UI"/>
              </a:rPr>
              <a:t>3</a:t>
            </a:r>
          </a:p>
        </p:txBody>
      </p:sp>
      <p:sp>
        <p:nvSpPr>
          <p:cNvPr id="10" name="TextBox 9">
            <a:extLst>
              <a:ext uri="{FF2B5EF4-FFF2-40B4-BE49-F238E27FC236}">
                <a16:creationId xmlns:a16="http://schemas.microsoft.com/office/drawing/2014/main" id="{D1109870-B762-8D81-FE15-A36A9D3637E5}"/>
              </a:ext>
            </a:extLst>
          </p:cNvPr>
          <p:cNvSpPr txBox="1"/>
          <p:nvPr/>
        </p:nvSpPr>
        <p:spPr>
          <a:xfrm>
            <a:off x="434710" y="6137917"/>
            <a:ext cx="3277489" cy="246157"/>
          </a:xfrm>
          <a:prstGeom prst="rect">
            <a:avLst/>
          </a:prstGeom>
          <a:noFill/>
        </p:spPr>
        <p:txBody>
          <a:bodyPr wrap="square" lIns="0" tIns="0" rIns="0" bIns="0">
            <a:spAutoFit/>
          </a:bodyPr>
          <a:lstStyle/>
          <a:p>
            <a:pPr defTabSz="914126">
              <a:defRPr/>
            </a:pPr>
            <a:r>
              <a:rPr lang="en-US" sz="800" kern="0" baseline="30000" dirty="0">
                <a:solidFill>
                  <a:srgbClr val="FFFFFF">
                    <a:lumMod val="75000"/>
                  </a:srgbClr>
                </a:solidFill>
                <a:latin typeface="Segoe UI"/>
              </a:rPr>
              <a:t>1 </a:t>
            </a:r>
            <a:r>
              <a:rPr lang="en-US" sz="800" kern="0" dirty="0">
                <a:solidFill>
                  <a:srgbClr val="FFFFFF">
                    <a:lumMod val="75000"/>
                  </a:srgbClr>
                </a:solidFill>
                <a:latin typeface="Segoe UI"/>
              </a:rPr>
              <a:t>Forbes, </a:t>
            </a:r>
            <a:r>
              <a:rPr lang="en-US" sz="800" kern="0" dirty="0">
                <a:solidFill>
                  <a:srgbClr val="FFFFFF">
                    <a:lumMod val="75000"/>
                  </a:srgbClr>
                </a:solidFill>
                <a:latin typeface="Segoe UI"/>
                <a:hlinkClick r:id="rId2">
                  <a:extLst>
                    <a:ext uri="{A12FA001-AC4F-418D-AE19-62706E023703}">
                      <ahyp:hlinkClr xmlns:ahyp="http://schemas.microsoft.com/office/drawing/2018/hyperlinkcolor" val="tx"/>
                    </a:ext>
                  </a:extLst>
                </a:hlinkClick>
              </a:rPr>
              <a:t>50 Stats Showing the Power of Personalization</a:t>
            </a:r>
            <a:r>
              <a:rPr lang="en-US" sz="800" kern="0" dirty="0">
                <a:solidFill>
                  <a:srgbClr val="FFFFFF">
                    <a:lumMod val="75000"/>
                  </a:srgbClr>
                </a:solidFill>
                <a:latin typeface="Segoe UI"/>
              </a:rPr>
              <a:t>, 2020 </a:t>
            </a:r>
          </a:p>
          <a:p>
            <a:pPr defTabSz="914126">
              <a:defRPr/>
            </a:pPr>
            <a:r>
              <a:rPr lang="en-US" sz="800" kern="0" baseline="30000" dirty="0">
                <a:solidFill>
                  <a:srgbClr val="FFFFFF">
                    <a:lumMod val="75000"/>
                  </a:srgbClr>
                </a:solidFill>
                <a:latin typeface="Segoe UI"/>
              </a:rPr>
              <a:t>2 </a:t>
            </a:r>
            <a:r>
              <a:rPr lang="en-US" sz="800" kern="0" dirty="0">
                <a:solidFill>
                  <a:srgbClr val="FFFFFF"/>
                </a:solidFill>
                <a:latin typeface="Segoe UI"/>
              </a:rPr>
              <a:t>PCG </a:t>
            </a:r>
            <a:r>
              <a:rPr lang="en-US" sz="800" kern="0" dirty="0">
                <a:solidFill>
                  <a:srgbClr val="FFFFFF"/>
                </a:solidFill>
                <a:latin typeface="Segoe UI"/>
                <a:hlinkClick r:id="rId3"/>
              </a:rPr>
              <a:t>Next Level of Personalization in Retail</a:t>
            </a:r>
            <a:r>
              <a:rPr lang="en-US" sz="800" kern="0" dirty="0">
                <a:solidFill>
                  <a:srgbClr val="FFFFFF"/>
                </a:solidFill>
                <a:latin typeface="Segoe UI"/>
              </a:rPr>
              <a:t>, 2019</a:t>
            </a:r>
          </a:p>
        </p:txBody>
      </p:sp>
      <p:sp>
        <p:nvSpPr>
          <p:cNvPr id="11" name="Title 1">
            <a:extLst>
              <a:ext uri="{FF2B5EF4-FFF2-40B4-BE49-F238E27FC236}">
                <a16:creationId xmlns:a16="http://schemas.microsoft.com/office/drawing/2014/main" id="{B79BDCA5-8A70-52FD-D17A-A94350CFBEE2}"/>
              </a:ext>
            </a:extLst>
          </p:cNvPr>
          <p:cNvSpPr txBox="1">
            <a:spLocks/>
          </p:cNvSpPr>
          <p:nvPr/>
        </p:nvSpPr>
        <p:spPr>
          <a:xfrm>
            <a:off x="6768200" y="1667219"/>
            <a:ext cx="4757314" cy="14769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bg1"/>
                    </a:gs>
                    <a:gs pos="100000">
                      <a:schemeClr val="bg1"/>
                    </a:gs>
                  </a:gsLst>
                  <a:lin ang="5400000" scaled="1"/>
                </a:gradFill>
                <a:effectLst/>
                <a:latin typeface="+mj-lt"/>
                <a:ea typeface="+mn-ea"/>
                <a:cs typeface="Segoe UI" pitchFamily="34" charset="0"/>
              </a:defRPr>
            </a:lvl1pPr>
          </a:lstStyle>
          <a:p>
            <a:pPr defTabSz="932462">
              <a:defRPr/>
            </a:pPr>
            <a:r>
              <a:rPr lang="en-US" sz="3199" spc="-80" dirty="0">
                <a:gradFill>
                  <a:gsLst>
                    <a:gs pos="0">
                      <a:srgbClr val="FFFFFF"/>
                    </a:gs>
                    <a:gs pos="100000">
                      <a:srgbClr val="FFFFFF"/>
                    </a:gs>
                  </a:gsLst>
                  <a:lin ang="5400000" scaled="1"/>
                </a:gradFill>
                <a:latin typeface="Ubuntu" panose="020B0504030602030204" pitchFamily="34" charset="0"/>
              </a:rPr>
              <a:t>But service organizations are not equipped to provide this service</a:t>
            </a:r>
          </a:p>
        </p:txBody>
      </p:sp>
      <p:pic>
        <p:nvPicPr>
          <p:cNvPr id="12" name="Picture 11">
            <a:extLst>
              <a:ext uri="{FF2B5EF4-FFF2-40B4-BE49-F238E27FC236}">
                <a16:creationId xmlns:a16="http://schemas.microsoft.com/office/drawing/2014/main" id="{E015206C-D71C-A1CB-3089-01F039E4891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40283" t="10026" r="34189" b="51728"/>
          <a:stretch/>
        </p:blipFill>
        <p:spPr>
          <a:xfrm>
            <a:off x="1016040" y="556345"/>
            <a:ext cx="865993" cy="865993"/>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pic>
        <p:nvPicPr>
          <p:cNvPr id="13" name="Picture 12" descr="A person wearing headphones&#10;&#10;Description automatically generated with medium confidence">
            <a:extLst>
              <a:ext uri="{FF2B5EF4-FFF2-40B4-BE49-F238E27FC236}">
                <a16:creationId xmlns:a16="http://schemas.microsoft.com/office/drawing/2014/main" id="{50C5DB72-6202-C7A6-F0E1-5F124B5ED0BF}"/>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4955" t="11571" r="16070" b="14982"/>
          <a:stretch/>
        </p:blipFill>
        <p:spPr>
          <a:xfrm>
            <a:off x="6768200" y="556344"/>
            <a:ext cx="865993" cy="865992"/>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sp>
        <p:nvSpPr>
          <p:cNvPr id="14" name="Rounded Rectangle 5">
            <a:extLst>
              <a:ext uri="{FF2B5EF4-FFF2-40B4-BE49-F238E27FC236}">
                <a16:creationId xmlns:a16="http://schemas.microsoft.com/office/drawing/2014/main" id="{DCFB10BA-9909-6952-0807-A3B486E599B4}"/>
              </a:ext>
            </a:extLst>
          </p:cNvPr>
          <p:cNvSpPr/>
          <p:nvPr/>
        </p:nvSpPr>
        <p:spPr bwMode="auto">
          <a:xfrm>
            <a:off x="638539" y="130803"/>
            <a:ext cx="5256431" cy="5736386"/>
          </a:xfrm>
          <a:prstGeom prst="roundRect">
            <a:avLst>
              <a:gd name="adj" fmla="val 2132"/>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36BB43D7-9608-B573-7549-73A012A82A28}"/>
              </a:ext>
            </a:extLst>
          </p:cNvPr>
          <p:cNvGrpSpPr/>
          <p:nvPr/>
        </p:nvGrpSpPr>
        <p:grpSpPr>
          <a:xfrm>
            <a:off x="2917551" y="5542497"/>
            <a:ext cx="939912" cy="649383"/>
            <a:chOff x="5625919" y="4603398"/>
            <a:chExt cx="940157" cy="649552"/>
          </a:xfrm>
        </p:grpSpPr>
        <p:sp>
          <p:nvSpPr>
            <p:cNvPr id="16" name="Rectangle 15">
              <a:extLst>
                <a:ext uri="{FF2B5EF4-FFF2-40B4-BE49-F238E27FC236}">
                  <a16:creationId xmlns:a16="http://schemas.microsoft.com/office/drawing/2014/main" id="{44B0BE2A-2040-7C19-50F4-7FA8FEAC459B}"/>
                </a:ext>
              </a:extLst>
            </p:cNvPr>
            <p:cNvSpPr/>
            <p:nvPr/>
          </p:nvSpPr>
          <p:spPr bwMode="auto">
            <a:xfrm>
              <a:off x="5625919" y="4854717"/>
              <a:ext cx="940157" cy="112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17" name="Graphic 12">
              <a:extLst>
                <a:ext uri="{FF2B5EF4-FFF2-40B4-BE49-F238E27FC236}">
                  <a16:creationId xmlns:a16="http://schemas.microsoft.com/office/drawing/2014/main" id="{D6C4D132-07AC-91C8-95BF-8B41E9BF0962}"/>
                </a:ext>
              </a:extLst>
            </p:cNvPr>
            <p:cNvSpPr/>
            <p:nvPr/>
          </p:nvSpPr>
          <p:spPr>
            <a:xfrm>
              <a:off x="5771223" y="4603398"/>
              <a:ext cx="649551" cy="649552"/>
            </a:xfrm>
            <a:custGeom>
              <a:avLst/>
              <a:gdLst>
                <a:gd name="connsiteX0" fmla="*/ 0 w 649551"/>
                <a:gd name="connsiteY0" fmla="*/ 324776 h 649552"/>
                <a:gd name="connsiteX1" fmla="*/ 324776 w 649551"/>
                <a:gd name="connsiteY1" fmla="*/ 649553 h 649552"/>
                <a:gd name="connsiteX2" fmla="*/ 649552 w 649551"/>
                <a:gd name="connsiteY2" fmla="*/ 324776 h 649552"/>
                <a:gd name="connsiteX3" fmla="*/ 324776 w 649551"/>
                <a:gd name="connsiteY3" fmla="*/ 0 h 649552"/>
                <a:gd name="connsiteX4" fmla="*/ 0 w 649551"/>
                <a:gd name="connsiteY4" fmla="*/ 324776 h 649552"/>
                <a:gd name="connsiteX5" fmla="*/ 471922 w 649551"/>
                <a:gd name="connsiteY5" fmla="*/ 315679 h 649552"/>
                <a:gd name="connsiteX6" fmla="*/ 474280 w 649551"/>
                <a:gd name="connsiteY6" fmla="*/ 347394 h 649552"/>
                <a:gd name="connsiteX7" fmla="*/ 471922 w 649551"/>
                <a:gd name="connsiteY7" fmla="*/ 350125 h 649552"/>
                <a:gd name="connsiteX8" fmla="*/ 341986 w 649551"/>
                <a:gd name="connsiteY8" fmla="*/ 480065 h 649552"/>
                <a:gd name="connsiteX9" fmla="*/ 310268 w 649551"/>
                <a:gd name="connsiteY9" fmla="*/ 482419 h 649552"/>
                <a:gd name="connsiteX10" fmla="*/ 307533 w 649551"/>
                <a:gd name="connsiteY10" fmla="*/ 480062 h 649552"/>
                <a:gd name="connsiteX11" fmla="*/ 177624 w 649551"/>
                <a:gd name="connsiteY11" fmla="*/ 350099 h 649552"/>
                <a:gd name="connsiteX12" fmla="*/ 177631 w 649551"/>
                <a:gd name="connsiteY12" fmla="*/ 315653 h 649552"/>
                <a:gd name="connsiteX13" fmla="*/ 209347 w 649551"/>
                <a:gd name="connsiteY13" fmla="*/ 313299 h 649552"/>
                <a:gd name="connsiteX14" fmla="*/ 212078 w 649551"/>
                <a:gd name="connsiteY14" fmla="*/ 315660 h 649552"/>
                <a:gd name="connsiteX15" fmla="*/ 300440 w 649551"/>
                <a:gd name="connsiteY15" fmla="*/ 404061 h 649552"/>
                <a:gd name="connsiteX16" fmla="*/ 300430 w 649551"/>
                <a:gd name="connsiteY16" fmla="*/ 186730 h 649552"/>
                <a:gd name="connsiteX17" fmla="*/ 321482 w 649551"/>
                <a:gd name="connsiteY17" fmla="*/ 162595 h 649552"/>
                <a:gd name="connsiteX18" fmla="*/ 324789 w 649551"/>
                <a:gd name="connsiteY18" fmla="*/ 162372 h 649552"/>
                <a:gd name="connsiteX19" fmla="*/ 348923 w 649551"/>
                <a:gd name="connsiteY19" fmla="*/ 183425 h 649552"/>
                <a:gd name="connsiteX20" fmla="*/ 349147 w 649551"/>
                <a:gd name="connsiteY20" fmla="*/ 186730 h 649552"/>
                <a:gd name="connsiteX21" fmla="*/ 349157 w 649551"/>
                <a:gd name="connsiteY21" fmla="*/ 403996 h 649552"/>
                <a:gd name="connsiteX22" fmla="*/ 437476 w 649551"/>
                <a:gd name="connsiteY22" fmla="*/ 315679 h 649552"/>
                <a:gd name="connsiteX23" fmla="*/ 469191 w 649551"/>
                <a:gd name="connsiteY23" fmla="*/ 313321 h 649552"/>
                <a:gd name="connsiteX24" fmla="*/ 471922 w 649551"/>
                <a:gd name="connsiteY24" fmla="*/ 315679 h 6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9551" h="649552">
                  <a:moveTo>
                    <a:pt x="0" y="324776"/>
                  </a:moveTo>
                  <a:cubicBezTo>
                    <a:pt x="0" y="504144"/>
                    <a:pt x="145407" y="649553"/>
                    <a:pt x="324776" y="649553"/>
                  </a:cubicBezTo>
                  <a:cubicBezTo>
                    <a:pt x="504146" y="649553"/>
                    <a:pt x="649552" y="504144"/>
                    <a:pt x="649552" y="324776"/>
                  </a:cubicBezTo>
                  <a:cubicBezTo>
                    <a:pt x="649552" y="145407"/>
                    <a:pt x="504146" y="0"/>
                    <a:pt x="324776" y="0"/>
                  </a:cubicBezTo>
                  <a:cubicBezTo>
                    <a:pt x="145408" y="0"/>
                    <a:pt x="0" y="145407"/>
                    <a:pt x="0" y="324776"/>
                  </a:cubicBezTo>
                  <a:close/>
                  <a:moveTo>
                    <a:pt x="471922" y="315679"/>
                  </a:moveTo>
                  <a:cubicBezTo>
                    <a:pt x="480571" y="324328"/>
                    <a:pt x="481357" y="337858"/>
                    <a:pt x="474280" y="347394"/>
                  </a:cubicBezTo>
                  <a:lnTo>
                    <a:pt x="471922" y="350125"/>
                  </a:lnTo>
                  <a:lnTo>
                    <a:pt x="341986" y="480065"/>
                  </a:lnTo>
                  <a:cubicBezTo>
                    <a:pt x="333337" y="488714"/>
                    <a:pt x="319803" y="489496"/>
                    <a:pt x="310268" y="482419"/>
                  </a:cubicBezTo>
                  <a:lnTo>
                    <a:pt x="307533" y="480062"/>
                  </a:lnTo>
                  <a:lnTo>
                    <a:pt x="177624" y="350099"/>
                  </a:lnTo>
                  <a:cubicBezTo>
                    <a:pt x="168113" y="340586"/>
                    <a:pt x="168116" y="325163"/>
                    <a:pt x="177631" y="315653"/>
                  </a:cubicBezTo>
                  <a:cubicBezTo>
                    <a:pt x="186280" y="307008"/>
                    <a:pt x="199812" y="306222"/>
                    <a:pt x="209347" y="313299"/>
                  </a:cubicBezTo>
                  <a:lnTo>
                    <a:pt x="212078" y="315660"/>
                  </a:lnTo>
                  <a:lnTo>
                    <a:pt x="300440" y="404061"/>
                  </a:lnTo>
                  <a:lnTo>
                    <a:pt x="300430" y="186730"/>
                  </a:lnTo>
                  <a:cubicBezTo>
                    <a:pt x="300430" y="174399"/>
                    <a:pt x="309592" y="164208"/>
                    <a:pt x="321482" y="162595"/>
                  </a:cubicBezTo>
                  <a:lnTo>
                    <a:pt x="324789" y="162372"/>
                  </a:lnTo>
                  <a:cubicBezTo>
                    <a:pt x="337120" y="162372"/>
                    <a:pt x="347312" y="171536"/>
                    <a:pt x="348923" y="183425"/>
                  </a:cubicBezTo>
                  <a:lnTo>
                    <a:pt x="349147" y="186730"/>
                  </a:lnTo>
                  <a:lnTo>
                    <a:pt x="349157" y="403996"/>
                  </a:lnTo>
                  <a:lnTo>
                    <a:pt x="437476" y="315679"/>
                  </a:lnTo>
                  <a:cubicBezTo>
                    <a:pt x="446122" y="307030"/>
                    <a:pt x="459655" y="306245"/>
                    <a:pt x="469191" y="313321"/>
                  </a:cubicBezTo>
                  <a:lnTo>
                    <a:pt x="471922" y="315679"/>
                  </a:lnTo>
                  <a:close/>
                </a:path>
              </a:pathLst>
            </a:custGeom>
            <a:gradFill flip="none" rotWithShape="1">
              <a:gsLst>
                <a:gs pos="0">
                  <a:srgbClr val="D59DFF"/>
                </a:gs>
                <a:gs pos="100000">
                  <a:srgbClr val="50E6FF"/>
                </a:gs>
              </a:gsLst>
              <a:lin ang="2700000" scaled="1"/>
              <a:tileRect/>
            </a:gradFill>
            <a:ln w="101917" cap="flat">
              <a:noFill/>
              <a:prstDash val="solid"/>
              <a:miter/>
            </a:ln>
          </p:spPr>
          <p:txBody>
            <a:bodyPr rtlCol="0" anchor="ctr"/>
            <a:lstStyle/>
            <a:p>
              <a:pPr defTabSz="914093">
                <a:defRPr/>
              </a:pPr>
              <a:endParaRPr lang="en-US" sz="1764">
                <a:solidFill>
                  <a:srgbClr val="FFFFFF"/>
                </a:solidFill>
                <a:latin typeface="Segoe UI"/>
              </a:endParaRPr>
            </a:p>
          </p:txBody>
        </p:sp>
      </p:grpSp>
      <p:sp>
        <p:nvSpPr>
          <p:cNvPr id="18" name="Rounded Rectangle 20">
            <a:extLst>
              <a:ext uri="{FF2B5EF4-FFF2-40B4-BE49-F238E27FC236}">
                <a16:creationId xmlns:a16="http://schemas.microsoft.com/office/drawing/2014/main" id="{41E02079-B170-3705-6DD7-D8BF670DBE06}"/>
              </a:ext>
            </a:extLst>
          </p:cNvPr>
          <p:cNvSpPr/>
          <p:nvPr/>
        </p:nvSpPr>
        <p:spPr bwMode="auto">
          <a:xfrm>
            <a:off x="6379006" y="130803"/>
            <a:ext cx="5259248" cy="5736386"/>
          </a:xfrm>
          <a:prstGeom prst="roundRect">
            <a:avLst>
              <a:gd name="adj" fmla="val 2132"/>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26518008-7CF0-B022-CEDC-E242ADB475C8}"/>
              </a:ext>
            </a:extLst>
          </p:cNvPr>
          <p:cNvGrpSpPr/>
          <p:nvPr/>
        </p:nvGrpSpPr>
        <p:grpSpPr>
          <a:xfrm>
            <a:off x="8865098" y="5542497"/>
            <a:ext cx="939912" cy="649383"/>
            <a:chOff x="5625919" y="4603398"/>
            <a:chExt cx="940157" cy="649552"/>
          </a:xfrm>
        </p:grpSpPr>
        <p:sp>
          <p:nvSpPr>
            <p:cNvPr id="20" name="Rectangle 19">
              <a:extLst>
                <a:ext uri="{FF2B5EF4-FFF2-40B4-BE49-F238E27FC236}">
                  <a16:creationId xmlns:a16="http://schemas.microsoft.com/office/drawing/2014/main" id="{5B3AA4C8-1F14-6D76-3FAF-7E0D070E23ED}"/>
                </a:ext>
              </a:extLst>
            </p:cNvPr>
            <p:cNvSpPr/>
            <p:nvPr/>
          </p:nvSpPr>
          <p:spPr bwMode="auto">
            <a:xfrm>
              <a:off x="5625919" y="4854717"/>
              <a:ext cx="940157" cy="112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21" name="Graphic 12">
              <a:extLst>
                <a:ext uri="{FF2B5EF4-FFF2-40B4-BE49-F238E27FC236}">
                  <a16:creationId xmlns:a16="http://schemas.microsoft.com/office/drawing/2014/main" id="{3375501C-5E87-EBF9-680E-4DA61686F435}"/>
                </a:ext>
              </a:extLst>
            </p:cNvPr>
            <p:cNvSpPr/>
            <p:nvPr/>
          </p:nvSpPr>
          <p:spPr>
            <a:xfrm>
              <a:off x="5771223" y="4603398"/>
              <a:ext cx="649551" cy="649552"/>
            </a:xfrm>
            <a:custGeom>
              <a:avLst/>
              <a:gdLst>
                <a:gd name="connsiteX0" fmla="*/ 0 w 649551"/>
                <a:gd name="connsiteY0" fmla="*/ 324776 h 649552"/>
                <a:gd name="connsiteX1" fmla="*/ 324776 w 649551"/>
                <a:gd name="connsiteY1" fmla="*/ 649553 h 649552"/>
                <a:gd name="connsiteX2" fmla="*/ 649552 w 649551"/>
                <a:gd name="connsiteY2" fmla="*/ 324776 h 649552"/>
                <a:gd name="connsiteX3" fmla="*/ 324776 w 649551"/>
                <a:gd name="connsiteY3" fmla="*/ 0 h 649552"/>
                <a:gd name="connsiteX4" fmla="*/ 0 w 649551"/>
                <a:gd name="connsiteY4" fmla="*/ 324776 h 649552"/>
                <a:gd name="connsiteX5" fmla="*/ 471922 w 649551"/>
                <a:gd name="connsiteY5" fmla="*/ 315679 h 649552"/>
                <a:gd name="connsiteX6" fmla="*/ 474280 w 649551"/>
                <a:gd name="connsiteY6" fmla="*/ 347394 h 649552"/>
                <a:gd name="connsiteX7" fmla="*/ 471922 w 649551"/>
                <a:gd name="connsiteY7" fmla="*/ 350125 h 649552"/>
                <a:gd name="connsiteX8" fmla="*/ 341986 w 649551"/>
                <a:gd name="connsiteY8" fmla="*/ 480065 h 649552"/>
                <a:gd name="connsiteX9" fmla="*/ 310268 w 649551"/>
                <a:gd name="connsiteY9" fmla="*/ 482419 h 649552"/>
                <a:gd name="connsiteX10" fmla="*/ 307533 w 649551"/>
                <a:gd name="connsiteY10" fmla="*/ 480062 h 649552"/>
                <a:gd name="connsiteX11" fmla="*/ 177624 w 649551"/>
                <a:gd name="connsiteY11" fmla="*/ 350099 h 649552"/>
                <a:gd name="connsiteX12" fmla="*/ 177631 w 649551"/>
                <a:gd name="connsiteY12" fmla="*/ 315653 h 649552"/>
                <a:gd name="connsiteX13" fmla="*/ 209347 w 649551"/>
                <a:gd name="connsiteY13" fmla="*/ 313299 h 649552"/>
                <a:gd name="connsiteX14" fmla="*/ 212078 w 649551"/>
                <a:gd name="connsiteY14" fmla="*/ 315660 h 649552"/>
                <a:gd name="connsiteX15" fmla="*/ 300440 w 649551"/>
                <a:gd name="connsiteY15" fmla="*/ 404061 h 649552"/>
                <a:gd name="connsiteX16" fmla="*/ 300430 w 649551"/>
                <a:gd name="connsiteY16" fmla="*/ 186730 h 649552"/>
                <a:gd name="connsiteX17" fmla="*/ 321482 w 649551"/>
                <a:gd name="connsiteY17" fmla="*/ 162595 h 649552"/>
                <a:gd name="connsiteX18" fmla="*/ 324789 w 649551"/>
                <a:gd name="connsiteY18" fmla="*/ 162372 h 649552"/>
                <a:gd name="connsiteX19" fmla="*/ 348923 w 649551"/>
                <a:gd name="connsiteY19" fmla="*/ 183425 h 649552"/>
                <a:gd name="connsiteX20" fmla="*/ 349147 w 649551"/>
                <a:gd name="connsiteY20" fmla="*/ 186730 h 649552"/>
                <a:gd name="connsiteX21" fmla="*/ 349157 w 649551"/>
                <a:gd name="connsiteY21" fmla="*/ 403996 h 649552"/>
                <a:gd name="connsiteX22" fmla="*/ 437476 w 649551"/>
                <a:gd name="connsiteY22" fmla="*/ 315679 h 649552"/>
                <a:gd name="connsiteX23" fmla="*/ 469191 w 649551"/>
                <a:gd name="connsiteY23" fmla="*/ 313321 h 649552"/>
                <a:gd name="connsiteX24" fmla="*/ 471922 w 649551"/>
                <a:gd name="connsiteY24" fmla="*/ 315679 h 6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9551" h="649552">
                  <a:moveTo>
                    <a:pt x="0" y="324776"/>
                  </a:moveTo>
                  <a:cubicBezTo>
                    <a:pt x="0" y="504144"/>
                    <a:pt x="145407" y="649553"/>
                    <a:pt x="324776" y="649553"/>
                  </a:cubicBezTo>
                  <a:cubicBezTo>
                    <a:pt x="504146" y="649553"/>
                    <a:pt x="649552" y="504144"/>
                    <a:pt x="649552" y="324776"/>
                  </a:cubicBezTo>
                  <a:cubicBezTo>
                    <a:pt x="649552" y="145407"/>
                    <a:pt x="504146" y="0"/>
                    <a:pt x="324776" y="0"/>
                  </a:cubicBezTo>
                  <a:cubicBezTo>
                    <a:pt x="145408" y="0"/>
                    <a:pt x="0" y="145407"/>
                    <a:pt x="0" y="324776"/>
                  </a:cubicBezTo>
                  <a:close/>
                  <a:moveTo>
                    <a:pt x="471922" y="315679"/>
                  </a:moveTo>
                  <a:cubicBezTo>
                    <a:pt x="480571" y="324328"/>
                    <a:pt x="481357" y="337858"/>
                    <a:pt x="474280" y="347394"/>
                  </a:cubicBezTo>
                  <a:lnTo>
                    <a:pt x="471922" y="350125"/>
                  </a:lnTo>
                  <a:lnTo>
                    <a:pt x="341986" y="480065"/>
                  </a:lnTo>
                  <a:cubicBezTo>
                    <a:pt x="333337" y="488714"/>
                    <a:pt x="319803" y="489496"/>
                    <a:pt x="310268" y="482419"/>
                  </a:cubicBezTo>
                  <a:lnTo>
                    <a:pt x="307533" y="480062"/>
                  </a:lnTo>
                  <a:lnTo>
                    <a:pt x="177624" y="350099"/>
                  </a:lnTo>
                  <a:cubicBezTo>
                    <a:pt x="168113" y="340586"/>
                    <a:pt x="168116" y="325163"/>
                    <a:pt x="177631" y="315653"/>
                  </a:cubicBezTo>
                  <a:cubicBezTo>
                    <a:pt x="186280" y="307008"/>
                    <a:pt x="199812" y="306222"/>
                    <a:pt x="209347" y="313299"/>
                  </a:cubicBezTo>
                  <a:lnTo>
                    <a:pt x="212078" y="315660"/>
                  </a:lnTo>
                  <a:lnTo>
                    <a:pt x="300440" y="404061"/>
                  </a:lnTo>
                  <a:lnTo>
                    <a:pt x="300430" y="186730"/>
                  </a:lnTo>
                  <a:cubicBezTo>
                    <a:pt x="300430" y="174399"/>
                    <a:pt x="309592" y="164208"/>
                    <a:pt x="321482" y="162595"/>
                  </a:cubicBezTo>
                  <a:lnTo>
                    <a:pt x="324789" y="162372"/>
                  </a:lnTo>
                  <a:cubicBezTo>
                    <a:pt x="337120" y="162372"/>
                    <a:pt x="347312" y="171536"/>
                    <a:pt x="348923" y="183425"/>
                  </a:cubicBezTo>
                  <a:lnTo>
                    <a:pt x="349147" y="186730"/>
                  </a:lnTo>
                  <a:lnTo>
                    <a:pt x="349157" y="403996"/>
                  </a:lnTo>
                  <a:lnTo>
                    <a:pt x="437476" y="315679"/>
                  </a:lnTo>
                  <a:cubicBezTo>
                    <a:pt x="446122" y="307030"/>
                    <a:pt x="459655" y="306245"/>
                    <a:pt x="469191" y="313321"/>
                  </a:cubicBezTo>
                  <a:lnTo>
                    <a:pt x="471922" y="315679"/>
                  </a:lnTo>
                  <a:close/>
                </a:path>
              </a:pathLst>
            </a:custGeom>
            <a:gradFill flip="none" rotWithShape="1">
              <a:gsLst>
                <a:gs pos="0">
                  <a:srgbClr val="D59DFF"/>
                </a:gs>
                <a:gs pos="100000">
                  <a:srgbClr val="50E6FF"/>
                </a:gs>
              </a:gsLst>
              <a:lin ang="2700000" scaled="1"/>
              <a:tileRect/>
            </a:gradFill>
            <a:ln w="101917" cap="flat">
              <a:noFill/>
              <a:prstDash val="solid"/>
              <a:miter/>
            </a:ln>
          </p:spPr>
          <p:txBody>
            <a:bodyPr rtlCol="0" anchor="ctr"/>
            <a:lstStyle/>
            <a:p>
              <a:pPr defTabSz="914093">
                <a:defRPr/>
              </a:pPr>
              <a:endParaRPr lang="en-US" sz="1764">
                <a:solidFill>
                  <a:srgbClr val="FFFFFF"/>
                </a:solidFill>
                <a:latin typeface="Segoe UI"/>
              </a:endParaRPr>
            </a:p>
          </p:txBody>
        </p:sp>
      </p:grpSp>
      <p:sp>
        <p:nvSpPr>
          <p:cNvPr id="22" name="TextBox 21">
            <a:extLst>
              <a:ext uri="{FF2B5EF4-FFF2-40B4-BE49-F238E27FC236}">
                <a16:creationId xmlns:a16="http://schemas.microsoft.com/office/drawing/2014/main" id="{44826746-23C3-7C61-9725-44BAFBCF8538}"/>
              </a:ext>
            </a:extLst>
          </p:cNvPr>
          <p:cNvSpPr txBox="1"/>
          <p:nvPr/>
        </p:nvSpPr>
        <p:spPr>
          <a:xfrm>
            <a:off x="3803333" y="6137917"/>
            <a:ext cx="3277489" cy="123079"/>
          </a:xfrm>
          <a:prstGeom prst="rect">
            <a:avLst/>
          </a:prstGeom>
          <a:noFill/>
        </p:spPr>
        <p:txBody>
          <a:bodyPr wrap="square" lIns="0" tIns="0" rIns="0" bIns="0">
            <a:spAutoFit/>
          </a:bodyPr>
          <a:lstStyle/>
          <a:p>
            <a:pPr defTabSz="914126">
              <a:defRPr/>
            </a:pPr>
            <a:r>
              <a:rPr lang="en-US" sz="800" kern="0" baseline="30000">
                <a:solidFill>
                  <a:srgbClr val="FFFFFF">
                    <a:lumMod val="75000"/>
                  </a:srgbClr>
                </a:solidFill>
                <a:latin typeface="Segoe UI"/>
              </a:rPr>
              <a:t>3 </a:t>
            </a:r>
            <a:r>
              <a:rPr lang="en-US" sz="800" kern="0">
                <a:solidFill>
                  <a:srgbClr val="FFFFFF">
                    <a:lumMod val="75000"/>
                  </a:srgbClr>
                </a:solidFill>
                <a:latin typeface="Segoe UI"/>
              </a:rPr>
              <a:t>Forbes, </a:t>
            </a:r>
            <a:r>
              <a:rPr lang="en-US" sz="800" kern="0">
                <a:solidFill>
                  <a:srgbClr val="FFFFFF">
                    <a:lumMod val="75000"/>
                  </a:srgbClr>
                </a:solidFill>
                <a:latin typeface="Segoe UI"/>
                <a:hlinkClick r:id="rId6">
                  <a:extLst>
                    <a:ext uri="{A12FA001-AC4F-418D-AE19-62706E023703}">
                      <ahyp:hlinkClr xmlns:ahyp="http://schemas.microsoft.com/office/drawing/2018/hyperlinkcolor" val="tx"/>
                    </a:ext>
                  </a:extLst>
                </a:hlinkClick>
              </a:rPr>
              <a:t>50 Stats That Prove the Value of Customer Experience</a:t>
            </a:r>
            <a:r>
              <a:rPr lang="en-US" sz="800" kern="0">
                <a:solidFill>
                  <a:srgbClr val="FFFFFF">
                    <a:lumMod val="75000"/>
                  </a:srgbClr>
                </a:solidFill>
                <a:latin typeface="Segoe UI"/>
              </a:rPr>
              <a:t>, 2019</a:t>
            </a:r>
          </a:p>
        </p:txBody>
      </p:sp>
      <p:sp>
        <p:nvSpPr>
          <p:cNvPr id="23" name="TextBox 22">
            <a:extLst>
              <a:ext uri="{FF2B5EF4-FFF2-40B4-BE49-F238E27FC236}">
                <a16:creationId xmlns:a16="http://schemas.microsoft.com/office/drawing/2014/main" id="{832F4DC5-DB94-403A-91CD-7F9F0533AAE5}"/>
              </a:ext>
            </a:extLst>
          </p:cNvPr>
          <p:cNvSpPr txBox="1"/>
          <p:nvPr/>
        </p:nvSpPr>
        <p:spPr>
          <a:xfrm>
            <a:off x="737458" y="4458927"/>
            <a:ext cx="1575410" cy="738472"/>
          </a:xfrm>
          <a:prstGeom prst="rect">
            <a:avLst/>
          </a:prstGeom>
          <a:noFill/>
        </p:spPr>
        <p:txBody>
          <a:bodyPr wrap="square" lIns="0" tIns="0" rIns="0" bIns="0">
            <a:spAutoFit/>
          </a:bodyPr>
          <a:lstStyle/>
          <a:p>
            <a:pPr defTabSz="914126">
              <a:defRPr/>
            </a:pPr>
            <a:r>
              <a:rPr lang="en-US" sz="4799" b="1">
                <a:ln w="3175">
                  <a:noFill/>
                </a:ln>
                <a:gradFill>
                  <a:gsLst>
                    <a:gs pos="68000">
                      <a:srgbClr val="50E6FF"/>
                    </a:gs>
                    <a:gs pos="0">
                      <a:srgbClr val="D59DFF"/>
                    </a:gs>
                  </a:gsLst>
                  <a:lin ang="2700000" scaled="0"/>
                </a:gradFill>
                <a:latin typeface="Segoe UI" panose="020B0502040204020203" pitchFamily="34" charset="0"/>
                <a:cs typeface="Segoe UI" panose="020B0502040204020203" pitchFamily="34" charset="0"/>
              </a:rPr>
              <a:t>110</a:t>
            </a:r>
            <a:r>
              <a:rPr lang="en-US" sz="4799" baseline="30000">
                <a:ln w="3175">
                  <a:noFill/>
                </a:ln>
                <a:gradFill>
                  <a:gsLst>
                    <a:gs pos="68000">
                      <a:srgbClr val="50E6FF"/>
                    </a:gs>
                    <a:gs pos="0">
                      <a:srgbClr val="D59DFF"/>
                    </a:gs>
                  </a:gsLst>
                  <a:lin ang="2700000" scaled="0"/>
                </a:gradFill>
                <a:latin typeface="Segoe UI Semibold"/>
                <a:cs typeface="Segoe UI" pitchFamily="34" charset="0"/>
              </a:rPr>
              <a:t>%</a:t>
            </a:r>
          </a:p>
        </p:txBody>
      </p:sp>
    </p:spTree>
    <p:extLst>
      <p:ext uri="{BB962C8B-B14F-4D97-AF65-F5344CB8AC3E}">
        <p14:creationId xmlns:p14="http://schemas.microsoft.com/office/powerpoint/2010/main" val="3461658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8.33333E-7 -4.81481E-6 L -8.33333E-7 0.01204 " pathEditMode="relative" rAng="0" ptsTypes="AA">
                                      <p:cBhvr>
                                        <p:cTn id="29" dur="500" spd="-100000" fill="hold"/>
                                        <p:tgtEl>
                                          <p:spTgt spid="2"/>
                                        </p:tgtEl>
                                        <p:attrNameLst>
                                          <p:attrName>ppt_x</p:attrName>
                                          <p:attrName>ppt_y</p:attrName>
                                        </p:attrNameLst>
                                      </p:cBhvr>
                                      <p:rCtr x="0" y="602"/>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6.25E-7 -4.44444E-6 L -6.25E-7 0.01204 " pathEditMode="relative" rAng="0" ptsTypes="AA">
                                      <p:cBhvr>
                                        <p:cTn id="34" dur="500" spd="-100000" fill="hold"/>
                                        <p:tgtEl>
                                          <p:spTgt spid="11"/>
                                        </p:tgtEl>
                                        <p:attrNameLst>
                                          <p:attrName>ppt_x</p:attrName>
                                          <p:attrName>ppt_y</p:attrName>
                                        </p:attrNameLst>
                                      </p:cBhvr>
                                      <p:rCtr x="0" y="602"/>
                                    </p:animMotion>
                                  </p:childTnLst>
                                </p:cTn>
                              </p:par>
                              <p:par>
                                <p:cTn id="35" presetID="10" presetClass="entr" presetSubtype="0" fill="hold" grpId="0" nodeType="withEffect">
                                  <p:stCondLst>
                                    <p:cond delay="4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grpId="1" nodeType="withEffect">
                                  <p:stCondLst>
                                    <p:cond delay="400"/>
                                  </p:stCondLst>
                                  <p:childTnLst>
                                    <p:animMotion origin="layout" path="M -3.33333E-6 -3.7037E-6 L -3.33333E-6 0.01204 " pathEditMode="relative" rAng="0" ptsTypes="AA">
                                      <p:cBhvr>
                                        <p:cTn id="39" dur="500" spd="-100000" fill="hold"/>
                                        <p:tgtEl>
                                          <p:spTgt spid="3"/>
                                        </p:tgtEl>
                                        <p:attrNameLst>
                                          <p:attrName>ppt_x</p:attrName>
                                          <p:attrName>ppt_y</p:attrName>
                                        </p:attrNameLst>
                                      </p:cBhvr>
                                      <p:rCtr x="0" y="602"/>
                                    </p:animMotion>
                                  </p:childTnLst>
                                </p:cTn>
                              </p:par>
                              <p:par>
                                <p:cTn id="40" presetID="10" presetClass="entr" presetSubtype="0" fill="hold" grpId="0" nodeType="withEffect">
                                  <p:stCondLst>
                                    <p:cond delay="40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42" presetClass="path" presetSubtype="0" decel="100000" fill="hold" grpId="1" nodeType="withEffect">
                                  <p:stCondLst>
                                    <p:cond delay="400"/>
                                  </p:stCondLst>
                                  <p:childTnLst>
                                    <p:animMotion origin="layout" path="M 2.5E-6 1.11111E-6 L 2.5E-6 0.01204 " pathEditMode="relative" rAng="0" ptsTypes="AA">
                                      <p:cBhvr>
                                        <p:cTn id="44" dur="500" spd="-100000" fill="hold"/>
                                        <p:tgtEl>
                                          <p:spTgt spid="4"/>
                                        </p:tgtEl>
                                        <p:attrNameLst>
                                          <p:attrName>ppt_x</p:attrName>
                                          <p:attrName>ppt_y</p:attrName>
                                        </p:attrNameLst>
                                      </p:cBhvr>
                                      <p:rCtr x="0" y="602"/>
                                    </p:animMotion>
                                  </p:childTnLst>
                                </p:cTn>
                              </p:par>
                              <p:par>
                                <p:cTn id="45" presetID="10" presetClass="entr" presetSubtype="0" fill="hold" nodeType="withEffect">
                                  <p:stCondLst>
                                    <p:cond delay="4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4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42" presetClass="path" presetSubtype="0" decel="100000" fill="hold" grpId="1" nodeType="withEffect">
                                  <p:stCondLst>
                                    <p:cond delay="600"/>
                                  </p:stCondLst>
                                  <p:childTnLst>
                                    <p:animMotion origin="layout" path="M 4.16667E-7 3.33333E-6 L 4.16667E-7 0.01203 " pathEditMode="relative" rAng="0" ptsTypes="AA">
                                      <p:cBhvr>
                                        <p:cTn id="55" dur="500" spd="-100000" fill="hold"/>
                                        <p:tgtEl>
                                          <p:spTgt spid="5"/>
                                        </p:tgtEl>
                                        <p:attrNameLst>
                                          <p:attrName>ppt_x</p:attrName>
                                          <p:attrName>ppt_y</p:attrName>
                                        </p:attrNameLst>
                                      </p:cBhvr>
                                      <p:rCtr x="0" y="602"/>
                                    </p:animMotion>
                                  </p:childTnLst>
                                </p:cTn>
                              </p:par>
                              <p:par>
                                <p:cTn id="56" presetID="10" presetClass="entr" presetSubtype="0" fill="hold" grpId="0" nodeType="withEffect">
                                  <p:stCondLst>
                                    <p:cond delay="40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42" presetClass="path" presetSubtype="0" decel="100000" fill="hold" grpId="1" nodeType="withEffect">
                                  <p:stCondLst>
                                    <p:cond delay="400"/>
                                  </p:stCondLst>
                                  <p:childTnLst>
                                    <p:animMotion origin="layout" path="M 1.45833E-6 -3.7037E-6 L 1.45833E-6 0.01204 " pathEditMode="relative" rAng="0" ptsTypes="AA">
                                      <p:cBhvr>
                                        <p:cTn id="60" dur="500" spd="-100000" fill="hold"/>
                                        <p:tgtEl>
                                          <p:spTgt spid="6"/>
                                        </p:tgtEl>
                                        <p:attrNameLst>
                                          <p:attrName>ppt_x</p:attrName>
                                          <p:attrName>ppt_y</p:attrName>
                                        </p:attrNameLst>
                                      </p:cBhvr>
                                      <p:rCtr x="0" y="602"/>
                                    </p:animMotion>
                                  </p:childTnLst>
                                </p:cTn>
                              </p:par>
                              <p:par>
                                <p:cTn id="61" presetID="10" presetClass="entr" presetSubtype="0" fill="hold" grpId="0" nodeType="withEffect">
                                  <p:stCondLst>
                                    <p:cond delay="40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42" presetClass="path" presetSubtype="0" decel="100000" fill="hold" grpId="1" nodeType="withEffect">
                                  <p:stCondLst>
                                    <p:cond delay="400"/>
                                  </p:stCondLst>
                                  <p:childTnLst>
                                    <p:animMotion origin="layout" path="M -2.29167E-6 7.40741E-7 L -2.29167E-6 0.01204 " pathEditMode="relative" rAng="0" ptsTypes="AA">
                                      <p:cBhvr>
                                        <p:cTn id="65" dur="500" spd="-100000" fill="hold"/>
                                        <p:tgtEl>
                                          <p:spTgt spid="7"/>
                                        </p:tgtEl>
                                        <p:attrNameLst>
                                          <p:attrName>ppt_x</p:attrName>
                                          <p:attrName>ppt_y</p:attrName>
                                        </p:attrNameLst>
                                      </p:cBhvr>
                                      <p:rCtr x="0" y="602"/>
                                    </p:animMotion>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42" presetClass="path" presetSubtype="0" decel="100000" fill="hold" grpId="1" nodeType="withEffect">
                                  <p:stCondLst>
                                    <p:cond delay="600"/>
                                  </p:stCondLst>
                                  <p:childTnLst>
                                    <p:animMotion origin="layout" path="M 1.45833E-6 -1.11111E-6 L 1.45833E-6 0.01204 " pathEditMode="relative" rAng="0" ptsTypes="AA">
                                      <p:cBhvr>
                                        <p:cTn id="70" dur="500" spd="-100000" fill="hold"/>
                                        <p:tgtEl>
                                          <p:spTgt spid="8"/>
                                        </p:tgtEl>
                                        <p:attrNameLst>
                                          <p:attrName>ppt_x</p:attrName>
                                          <p:attrName>ppt_y</p:attrName>
                                        </p:attrNameLst>
                                      </p:cBhvr>
                                      <p:rCtr x="0" y="602"/>
                                    </p:animMotion>
                                  </p:childTnLst>
                                </p:cTn>
                              </p:par>
                              <p:par>
                                <p:cTn id="71" presetID="10" presetClass="entr" presetSubtype="0" fill="hold" grpId="0" nodeType="withEffect">
                                  <p:stCondLst>
                                    <p:cond delay="60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42" presetClass="path" presetSubtype="0" decel="100000" fill="hold" grpId="1" nodeType="withEffect">
                                  <p:stCondLst>
                                    <p:cond delay="600"/>
                                  </p:stCondLst>
                                  <p:childTnLst>
                                    <p:animMotion origin="layout" path="M 2.08333E-6 3.7037E-7 L 2.08333E-6 0.01204 " pathEditMode="relative" rAng="0" ptsTypes="AA">
                                      <p:cBhvr>
                                        <p:cTn id="75" dur="500" spd="-100000" fill="hold"/>
                                        <p:tgtEl>
                                          <p:spTgt spid="9"/>
                                        </p:tgtEl>
                                        <p:attrNameLst>
                                          <p:attrName>ppt_x</p:attrName>
                                          <p:attrName>ppt_y</p:attrName>
                                        </p:attrNameLst>
                                      </p:cBhvr>
                                      <p:rCtr x="0" y="602"/>
                                    </p:animMotion>
                                  </p:childTnLst>
                                </p:cTn>
                              </p:par>
                              <p:par>
                                <p:cTn id="76" presetID="10" presetClass="entr" presetSubtype="0" fill="hold" grpId="0" nodeType="withEffect">
                                  <p:stCondLst>
                                    <p:cond delay="200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grpId="0" nodeType="withEffect">
                                  <p:stCondLst>
                                    <p:cond delay="4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par>
                                <p:cTn id="85" presetID="42" presetClass="path" presetSubtype="0" decel="100000" fill="hold" grpId="1" nodeType="withEffect">
                                  <p:stCondLst>
                                    <p:cond delay="400"/>
                                  </p:stCondLst>
                                  <p:childTnLst>
                                    <p:animMotion origin="layout" path="M -2.08333E-7 4.81481E-6 L -2.08333E-7 0.01203 " pathEditMode="relative" rAng="0" ptsTypes="AA">
                                      <p:cBhvr>
                                        <p:cTn id="86" dur="500" spd="-100000" fill="hold"/>
                                        <p:tgtEl>
                                          <p:spTgt spid="23"/>
                                        </p:tgtEl>
                                        <p:attrNameLst>
                                          <p:attrName>ppt_x</p:attrName>
                                          <p:attrName>ppt_y</p:attrName>
                                        </p:attrNameLst>
                                      </p:cBhvr>
                                      <p:rCtr x="0" y="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1" grpId="0"/>
      <p:bldP spid="11" grpId="1"/>
      <p:bldP spid="14" grpId="0" animBg="1"/>
      <p:bldP spid="18" grpId="0" animBg="1"/>
      <p:bldP spid="22" grpId="0"/>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4908869-22A6-5ADA-4A89-E4D9D4C94807}"/>
              </a:ext>
            </a:extLst>
          </p:cNvPr>
          <p:cNvGrpSpPr/>
          <p:nvPr/>
        </p:nvGrpSpPr>
        <p:grpSpPr>
          <a:xfrm>
            <a:off x="6418324" y="4236185"/>
            <a:ext cx="3599219" cy="1916453"/>
            <a:chOff x="6388100" y="4245027"/>
            <a:chExt cx="3583176" cy="2190581"/>
          </a:xfrm>
        </p:grpSpPr>
        <p:sp>
          <p:nvSpPr>
            <p:cNvPr id="43" name="Rectangle: Rounded Corners 42">
              <a:extLst>
                <a:ext uri="{FF2B5EF4-FFF2-40B4-BE49-F238E27FC236}">
                  <a16:creationId xmlns:a16="http://schemas.microsoft.com/office/drawing/2014/main" id="{8C1B5277-D81B-A087-6874-E9D122E5850A}"/>
                </a:ext>
              </a:extLst>
            </p:cNvPr>
            <p:cNvSpPr/>
            <p:nvPr/>
          </p:nvSpPr>
          <p:spPr bwMode="auto">
            <a:xfrm>
              <a:off x="6388100" y="4245027"/>
              <a:ext cx="3583176" cy="2190581"/>
            </a:xfrm>
            <a:prstGeom prst="roundRect">
              <a:avLst>
                <a:gd name="adj" fmla="val 3594"/>
              </a:avLst>
            </a:prstGeom>
            <a:solidFill>
              <a:srgbClr val="000000">
                <a:lumMod val="95000"/>
                <a:lumOff val="5000"/>
              </a:srgbClr>
            </a:solid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44" name="TextBox 43">
              <a:extLst>
                <a:ext uri="{FF2B5EF4-FFF2-40B4-BE49-F238E27FC236}">
                  <a16:creationId xmlns:a16="http://schemas.microsoft.com/office/drawing/2014/main" id="{7237FB3D-1036-00F3-8AF7-D772EE0A8FED}"/>
                </a:ext>
              </a:extLst>
            </p:cNvPr>
            <p:cNvSpPr txBox="1"/>
            <p:nvPr/>
          </p:nvSpPr>
          <p:spPr>
            <a:xfrm>
              <a:off x="6741931" y="4724827"/>
              <a:ext cx="2892417" cy="1231302"/>
            </a:xfrm>
            <a:prstGeom prst="rect">
              <a:avLst/>
            </a:prstGeom>
            <a:noFill/>
          </p:spPr>
          <p:txBody>
            <a:bodyPr wrap="square" lIns="0" tIns="0" rIns="0" bIns="0">
              <a:spAutoFit/>
            </a:bodyPr>
            <a:lstStyle/>
            <a:p>
              <a:pPr algn="ctr" defTabSz="932462">
                <a:lnSpc>
                  <a:spcPts val="2119"/>
                </a:lnSpc>
                <a:spcBef>
                  <a:spcPct val="20000"/>
                </a:spcBef>
                <a:buSzPct val="90000"/>
                <a:defRPr/>
              </a:pPr>
              <a:r>
                <a:rPr lang="en-US" sz="1799" b="1" kern="0" spc="20" dirty="0">
                  <a:solidFill>
                    <a:srgbClr val="D59DFF"/>
                  </a:solidFill>
                  <a:latin typeface="Ubuntu" panose="020B0504030602030204" pitchFamily="34" charset="0"/>
                  <a:cs typeface="Segoe UI Semibold" panose="020B0702040204020203" pitchFamily="34" charset="0"/>
                </a:rPr>
                <a:t>Lack of industry specific risk assessment with in a comprehensive 360-degree framework</a:t>
              </a:r>
              <a:endParaRPr lang="en-US" sz="1799" kern="0" spc="20" dirty="0">
                <a:solidFill>
                  <a:srgbClr val="D59DFF"/>
                </a:solidFill>
                <a:latin typeface="Ubuntu" panose="020B0504030602030204" pitchFamily="34" charset="0"/>
                <a:cs typeface="Segoe UI Semibold" panose="020B0702040204020203" pitchFamily="34" charset="0"/>
              </a:endParaRPr>
            </a:p>
          </p:txBody>
        </p:sp>
      </p:grpSp>
      <p:grpSp>
        <p:nvGrpSpPr>
          <p:cNvPr id="45" name="Group 44">
            <a:extLst>
              <a:ext uri="{FF2B5EF4-FFF2-40B4-BE49-F238E27FC236}">
                <a16:creationId xmlns:a16="http://schemas.microsoft.com/office/drawing/2014/main" id="{C0DAEE0D-AB29-1850-DE35-9046BB88AAF6}"/>
              </a:ext>
            </a:extLst>
          </p:cNvPr>
          <p:cNvGrpSpPr/>
          <p:nvPr/>
        </p:nvGrpSpPr>
        <p:grpSpPr>
          <a:xfrm>
            <a:off x="6583084" y="1075616"/>
            <a:ext cx="3582243" cy="1880144"/>
            <a:chOff x="6405081" y="1237933"/>
            <a:chExt cx="3583176" cy="2285854"/>
          </a:xfrm>
        </p:grpSpPr>
        <p:sp>
          <p:nvSpPr>
            <p:cNvPr id="46" name="Rectangle: Rounded Corners 15">
              <a:extLst>
                <a:ext uri="{FF2B5EF4-FFF2-40B4-BE49-F238E27FC236}">
                  <a16:creationId xmlns:a16="http://schemas.microsoft.com/office/drawing/2014/main" id="{84A7B1A2-795D-F1FC-ED80-A16A8CF37CF8}"/>
                </a:ext>
              </a:extLst>
            </p:cNvPr>
            <p:cNvSpPr/>
            <p:nvPr/>
          </p:nvSpPr>
          <p:spPr bwMode="auto">
            <a:xfrm>
              <a:off x="6405081" y="1237933"/>
              <a:ext cx="3583176" cy="2285854"/>
            </a:xfrm>
            <a:prstGeom prst="roundRect">
              <a:avLst>
                <a:gd name="adj" fmla="val 3594"/>
              </a:avLst>
            </a:prstGeom>
            <a:solidFill>
              <a:srgbClr val="000000">
                <a:lumMod val="95000"/>
                <a:lumOff val="5000"/>
              </a:srgbClr>
            </a:solid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b="1" kern="0">
                <a:solidFill>
                  <a:srgbClr val="FFFFFF"/>
                </a:solidFill>
                <a:latin typeface="Ubuntu" panose="020B0504030602030204" pitchFamily="34" charset="0"/>
                <a:cs typeface="Segoe UI" pitchFamily="34" charset="0"/>
              </a:endParaRPr>
            </a:p>
          </p:txBody>
        </p:sp>
        <p:sp>
          <p:nvSpPr>
            <p:cNvPr id="47" name="TextBox 46">
              <a:extLst>
                <a:ext uri="{FF2B5EF4-FFF2-40B4-BE49-F238E27FC236}">
                  <a16:creationId xmlns:a16="http://schemas.microsoft.com/office/drawing/2014/main" id="{C1D9E175-741B-0A26-3CDA-5DEE9E5E9C3C}"/>
                </a:ext>
              </a:extLst>
            </p:cNvPr>
            <p:cNvSpPr txBox="1"/>
            <p:nvPr/>
          </p:nvSpPr>
          <p:spPr>
            <a:xfrm>
              <a:off x="6675141" y="1717635"/>
              <a:ext cx="3043053" cy="1637083"/>
            </a:xfrm>
            <a:prstGeom prst="rect">
              <a:avLst/>
            </a:prstGeom>
            <a:noFill/>
          </p:spPr>
          <p:txBody>
            <a:bodyPr wrap="square" lIns="0" tIns="0" rIns="0" bIns="0">
              <a:spAutoFit/>
            </a:bodyPr>
            <a:lstStyle/>
            <a:p>
              <a:pPr algn="ctr" defTabSz="932462">
                <a:lnSpc>
                  <a:spcPts val="2119"/>
                </a:lnSpc>
                <a:spcBef>
                  <a:spcPct val="20000"/>
                </a:spcBef>
                <a:buSzPct val="90000"/>
                <a:defRPr/>
              </a:pPr>
              <a:r>
                <a:rPr lang="en-US" sz="1799" b="1" kern="0" spc="20" dirty="0">
                  <a:solidFill>
                    <a:srgbClr val="D59DFF"/>
                  </a:solidFill>
                  <a:latin typeface="Ubuntu" panose="020B0504030602030204" pitchFamily="34" charset="0"/>
                  <a:cs typeface="Segoe UI Semibold" panose="020B0702040204020203" pitchFamily="34" charset="0"/>
                </a:rPr>
                <a:t>Lack of quantified risk and behavioral indicators coupled with delayed evaluation pose significant risks</a:t>
              </a:r>
            </a:p>
          </p:txBody>
        </p:sp>
      </p:grpSp>
      <p:sp>
        <p:nvSpPr>
          <p:cNvPr id="48" name="Title 2">
            <a:extLst>
              <a:ext uri="{FF2B5EF4-FFF2-40B4-BE49-F238E27FC236}">
                <a16:creationId xmlns:a16="http://schemas.microsoft.com/office/drawing/2014/main" id="{DF0A382B-90A9-5CB0-76F5-843AD6BEBAFF}"/>
              </a:ext>
            </a:extLst>
          </p:cNvPr>
          <p:cNvSpPr txBox="1">
            <a:spLocks/>
          </p:cNvSpPr>
          <p:nvPr/>
        </p:nvSpPr>
        <p:spPr>
          <a:xfrm>
            <a:off x="199675" y="158311"/>
            <a:ext cx="9717414" cy="4923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bg1"/>
                    </a:gs>
                    <a:gs pos="100000">
                      <a:schemeClr val="bg1"/>
                    </a:gs>
                  </a:gsLst>
                  <a:lin ang="5400000" scaled="1"/>
                </a:gradFill>
                <a:effectLst/>
                <a:latin typeface="+mj-lt"/>
                <a:ea typeface="+mn-ea"/>
                <a:cs typeface="Segoe UI" pitchFamily="34" charset="0"/>
              </a:defRPr>
            </a:lvl1pPr>
          </a:lstStyle>
          <a:p>
            <a:pPr defTabSz="914126">
              <a:defRPr/>
            </a:pPr>
            <a:r>
              <a:rPr lang="en-US" sz="3199" dirty="0">
                <a:solidFill>
                  <a:srgbClr val="FFFFFF"/>
                </a:solidFill>
                <a:latin typeface="Ubuntu" panose="020B0504030602030204" pitchFamily="34" charset="0"/>
                <a:cs typeface="Segoe UI"/>
              </a:rPr>
              <a:t>Problem Statement</a:t>
            </a:r>
          </a:p>
        </p:txBody>
      </p:sp>
      <p:sp>
        <p:nvSpPr>
          <p:cNvPr id="49" name="TextBox 48">
            <a:extLst>
              <a:ext uri="{FF2B5EF4-FFF2-40B4-BE49-F238E27FC236}">
                <a16:creationId xmlns:a16="http://schemas.microsoft.com/office/drawing/2014/main" id="{EF957BF8-7E57-C213-FF23-32999756E8AC}"/>
              </a:ext>
            </a:extLst>
          </p:cNvPr>
          <p:cNvSpPr txBox="1"/>
          <p:nvPr/>
        </p:nvSpPr>
        <p:spPr>
          <a:xfrm>
            <a:off x="3924278" y="912645"/>
            <a:ext cx="65" cy="307697"/>
          </a:xfrm>
          <a:prstGeom prst="rect">
            <a:avLst/>
          </a:prstGeom>
          <a:noFill/>
        </p:spPr>
        <p:txBody>
          <a:bodyPr wrap="none" lIns="0" tIns="0" rIns="0" bIns="0" rtlCol="0">
            <a:spAutoFit/>
          </a:bodyPr>
          <a:lstStyle/>
          <a:p>
            <a:pPr defTabSz="914093">
              <a:defRPr/>
            </a:pPr>
            <a:endParaRPr lang="en-US" sz="1999" err="1">
              <a:solidFill>
                <a:srgbClr val="FFFFFF"/>
              </a:solidFill>
              <a:latin typeface="Ubuntu" panose="020B0504030602030204" pitchFamily="34" charset="0"/>
            </a:endParaRPr>
          </a:p>
        </p:txBody>
      </p:sp>
      <p:grpSp>
        <p:nvGrpSpPr>
          <p:cNvPr id="50" name="Group 49">
            <a:extLst>
              <a:ext uri="{FF2B5EF4-FFF2-40B4-BE49-F238E27FC236}">
                <a16:creationId xmlns:a16="http://schemas.microsoft.com/office/drawing/2014/main" id="{5E34CEE3-DCC5-28C5-6D29-F1BA2444D7A5}"/>
              </a:ext>
            </a:extLst>
          </p:cNvPr>
          <p:cNvGrpSpPr/>
          <p:nvPr/>
        </p:nvGrpSpPr>
        <p:grpSpPr>
          <a:xfrm>
            <a:off x="2235057" y="4236187"/>
            <a:ext cx="3582243" cy="1916455"/>
            <a:chOff x="2203743" y="4149609"/>
            <a:chExt cx="3583176" cy="2286000"/>
          </a:xfrm>
        </p:grpSpPr>
        <p:sp>
          <p:nvSpPr>
            <p:cNvPr id="51" name="Rectangle: Rounded Corners 15">
              <a:extLst>
                <a:ext uri="{FF2B5EF4-FFF2-40B4-BE49-F238E27FC236}">
                  <a16:creationId xmlns:a16="http://schemas.microsoft.com/office/drawing/2014/main" id="{7AF0B7DF-5393-1492-7B40-699B053D024D}"/>
                </a:ext>
              </a:extLst>
            </p:cNvPr>
            <p:cNvSpPr/>
            <p:nvPr/>
          </p:nvSpPr>
          <p:spPr bwMode="auto">
            <a:xfrm>
              <a:off x="2203743" y="4149609"/>
              <a:ext cx="3583176" cy="2286000"/>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52" name="TextBox 51">
              <a:extLst>
                <a:ext uri="{FF2B5EF4-FFF2-40B4-BE49-F238E27FC236}">
                  <a16:creationId xmlns:a16="http://schemas.microsoft.com/office/drawing/2014/main" id="{85001FF7-842B-D5AF-3028-713DD430067E}"/>
                </a:ext>
              </a:extLst>
            </p:cNvPr>
            <p:cNvSpPr txBox="1"/>
            <p:nvPr/>
          </p:nvSpPr>
          <p:spPr>
            <a:xfrm>
              <a:off x="2578947" y="4546821"/>
              <a:ext cx="2933702" cy="1284935"/>
            </a:xfrm>
            <a:prstGeom prst="rect">
              <a:avLst/>
            </a:prstGeom>
            <a:noFill/>
          </p:spPr>
          <p:txBody>
            <a:bodyPr wrap="square" lIns="0" tIns="0" rIns="0" bIns="0">
              <a:spAutoFit/>
            </a:bodyPr>
            <a:lstStyle/>
            <a:p>
              <a:pPr algn="ctr" defTabSz="932462">
                <a:lnSpc>
                  <a:spcPts val="2119"/>
                </a:lnSpc>
                <a:spcBef>
                  <a:spcPct val="20000"/>
                </a:spcBef>
                <a:buSzPct val="90000"/>
                <a:defRPr/>
              </a:pPr>
              <a:r>
                <a:rPr lang="en-US" sz="1799" b="1" kern="0" spc="20" dirty="0">
                  <a:solidFill>
                    <a:srgbClr val="50E6FF"/>
                  </a:solidFill>
                  <a:latin typeface="Ubuntu" panose="020B0504030602030204" pitchFamily="34" charset="0"/>
                  <a:cs typeface="Segoe UI Semibold" panose="020B0702040204020203" pitchFamily="34" charset="0"/>
                </a:rPr>
                <a:t>Absence of sophisticated tool in market pertaining to data aggregation creating a notable gap</a:t>
              </a:r>
            </a:p>
          </p:txBody>
        </p:sp>
      </p:grpSp>
      <p:grpSp>
        <p:nvGrpSpPr>
          <p:cNvPr id="53" name="Group 52">
            <a:extLst>
              <a:ext uri="{FF2B5EF4-FFF2-40B4-BE49-F238E27FC236}">
                <a16:creationId xmlns:a16="http://schemas.microsoft.com/office/drawing/2014/main" id="{CFA6EE7F-88C0-D155-9CAB-56444B520FBA}"/>
              </a:ext>
            </a:extLst>
          </p:cNvPr>
          <p:cNvGrpSpPr/>
          <p:nvPr/>
        </p:nvGrpSpPr>
        <p:grpSpPr>
          <a:xfrm>
            <a:off x="2235057" y="1086520"/>
            <a:ext cx="3582243" cy="1891312"/>
            <a:chOff x="2203743" y="1226760"/>
            <a:chExt cx="3583176" cy="2286000"/>
          </a:xfrm>
        </p:grpSpPr>
        <p:sp>
          <p:nvSpPr>
            <p:cNvPr id="54" name="Rectangle: Rounded Corners 15">
              <a:extLst>
                <a:ext uri="{FF2B5EF4-FFF2-40B4-BE49-F238E27FC236}">
                  <a16:creationId xmlns:a16="http://schemas.microsoft.com/office/drawing/2014/main" id="{AF871B4F-B298-B08F-C546-A50AC040AC0E}"/>
                </a:ext>
              </a:extLst>
            </p:cNvPr>
            <p:cNvSpPr/>
            <p:nvPr/>
          </p:nvSpPr>
          <p:spPr bwMode="auto">
            <a:xfrm>
              <a:off x="2203743" y="1226760"/>
              <a:ext cx="3583176" cy="2286000"/>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55" name="TextBox 54">
              <a:extLst>
                <a:ext uri="{FF2B5EF4-FFF2-40B4-BE49-F238E27FC236}">
                  <a16:creationId xmlns:a16="http://schemas.microsoft.com/office/drawing/2014/main" id="{D5A030EC-3DB7-4D06-9DD0-D9901668CFBF}"/>
                </a:ext>
              </a:extLst>
            </p:cNvPr>
            <p:cNvSpPr txBox="1"/>
            <p:nvPr/>
          </p:nvSpPr>
          <p:spPr>
            <a:xfrm>
              <a:off x="2528608" y="1723834"/>
              <a:ext cx="2933446" cy="1627521"/>
            </a:xfrm>
            <a:prstGeom prst="rect">
              <a:avLst/>
            </a:prstGeom>
            <a:noFill/>
          </p:spPr>
          <p:txBody>
            <a:bodyPr wrap="square" lIns="0" tIns="0" rIns="0" bIns="0">
              <a:spAutoFit/>
            </a:bodyPr>
            <a:lstStyle/>
            <a:p>
              <a:pPr algn="ctr" defTabSz="932462">
                <a:lnSpc>
                  <a:spcPts val="2119"/>
                </a:lnSpc>
                <a:spcBef>
                  <a:spcPct val="20000"/>
                </a:spcBef>
                <a:buSzPct val="90000"/>
                <a:defRPr/>
              </a:pPr>
              <a:r>
                <a:rPr lang="en-US" sz="1799" b="1" kern="0" spc="20" dirty="0">
                  <a:solidFill>
                    <a:srgbClr val="50E6FF"/>
                  </a:solidFill>
                  <a:latin typeface="Ubuntu" panose="020B0504030602030204" pitchFamily="34" charset="0"/>
                  <a:cs typeface="Segoe UI Semibold" panose="020B0702040204020203" pitchFamily="34" charset="0"/>
                </a:rPr>
                <a:t>The intricate nature of scattered ,voluminous and non standardized data complicates manual sourcing and analysis</a:t>
              </a:r>
            </a:p>
          </p:txBody>
        </p:sp>
      </p:grpSp>
      <p:pic>
        <p:nvPicPr>
          <p:cNvPr id="56" name="Picture 55">
            <a:extLst>
              <a:ext uri="{FF2B5EF4-FFF2-40B4-BE49-F238E27FC236}">
                <a16:creationId xmlns:a16="http://schemas.microsoft.com/office/drawing/2014/main" id="{37D73994-6D63-D4C1-2571-62208C3BE3F8}"/>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0283" t="10026" r="34189" b="51728"/>
          <a:stretch/>
        </p:blipFill>
        <p:spPr>
          <a:xfrm>
            <a:off x="639989" y="2936835"/>
            <a:ext cx="1337051" cy="1337051"/>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pic>
        <p:nvPicPr>
          <p:cNvPr id="57" name="Picture 56" descr="A person wearing headphones&#10;&#10;Description automatically generated with medium confidence">
            <a:extLst>
              <a:ext uri="{FF2B5EF4-FFF2-40B4-BE49-F238E27FC236}">
                <a16:creationId xmlns:a16="http://schemas.microsoft.com/office/drawing/2014/main" id="{D325F02F-158E-C5C3-E6E7-BB33B3F2C90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4955" t="11571" r="16070" b="14982"/>
          <a:stretch/>
        </p:blipFill>
        <p:spPr>
          <a:xfrm>
            <a:off x="10267163" y="2955187"/>
            <a:ext cx="1337051" cy="1337049"/>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cxnSp>
        <p:nvCxnSpPr>
          <p:cNvPr id="58" name="Straight Connector 57">
            <a:extLst>
              <a:ext uri="{FF2B5EF4-FFF2-40B4-BE49-F238E27FC236}">
                <a16:creationId xmlns:a16="http://schemas.microsoft.com/office/drawing/2014/main" id="{3C24C556-CD09-9BB4-9EAB-037957608628}"/>
              </a:ext>
            </a:extLst>
          </p:cNvPr>
          <p:cNvCxnSpPr>
            <a:cxnSpLocks/>
          </p:cNvCxnSpPr>
          <p:nvPr/>
        </p:nvCxnSpPr>
        <p:spPr>
          <a:xfrm>
            <a:off x="1977040" y="3636977"/>
            <a:ext cx="3840261" cy="0"/>
          </a:xfrm>
          <a:prstGeom prst="line">
            <a:avLst/>
          </a:prstGeom>
          <a:noFill/>
          <a:ln w="25400" cap="flat" cmpd="sng" algn="ctr">
            <a:solidFill>
              <a:srgbClr val="50E6FF"/>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87854FDD-8524-63A2-6642-BEBD4303BE9E}"/>
              </a:ext>
            </a:extLst>
          </p:cNvPr>
          <p:cNvCxnSpPr>
            <a:cxnSpLocks/>
          </p:cNvCxnSpPr>
          <p:nvPr/>
        </p:nvCxnSpPr>
        <p:spPr>
          <a:xfrm flipV="1">
            <a:off x="6418325" y="3616132"/>
            <a:ext cx="3845902" cy="15189"/>
          </a:xfrm>
          <a:prstGeom prst="line">
            <a:avLst/>
          </a:prstGeom>
          <a:noFill/>
          <a:ln w="25400" cap="flat" cmpd="sng" algn="ctr">
            <a:solidFill>
              <a:srgbClr val="D59DFF"/>
            </a:solidFill>
            <a:prstDash val="solid"/>
            <a:headEnd type="none" w="lg" len="med"/>
            <a:tailEnd type="none" w="lg" len="med"/>
          </a:ln>
          <a:effectLst/>
        </p:spPr>
      </p:cxnSp>
      <p:pic>
        <p:nvPicPr>
          <p:cNvPr id="60" name="Graphic 59">
            <a:extLst>
              <a:ext uri="{FF2B5EF4-FFF2-40B4-BE49-F238E27FC236}">
                <a16:creationId xmlns:a16="http://schemas.microsoft.com/office/drawing/2014/main" id="{E406A436-CF8A-8F5D-D99F-94452FEC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0970" y="3363787"/>
            <a:ext cx="483145" cy="483145"/>
          </a:xfrm>
          <a:prstGeom prst="rect">
            <a:avLst/>
          </a:prstGeom>
        </p:spPr>
      </p:pic>
      <p:pic>
        <p:nvPicPr>
          <p:cNvPr id="61" name="Graphic 60">
            <a:extLst>
              <a:ext uri="{FF2B5EF4-FFF2-40B4-BE49-F238E27FC236}">
                <a16:creationId xmlns:a16="http://schemas.microsoft.com/office/drawing/2014/main" id="{5013FB96-1AED-DA94-909C-F16E6D9054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0751" y="3357306"/>
            <a:ext cx="483145" cy="483145"/>
          </a:xfrm>
          <a:prstGeom prst="rect">
            <a:avLst/>
          </a:prstGeom>
        </p:spPr>
      </p:pic>
    </p:spTree>
    <p:extLst>
      <p:ext uri="{BB962C8B-B14F-4D97-AF65-F5344CB8AC3E}">
        <p14:creationId xmlns:p14="http://schemas.microsoft.com/office/powerpoint/2010/main" val="921095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756E1A4-0AF0-3FBA-19D2-70717D0A5505}"/>
              </a:ext>
            </a:extLst>
          </p:cNvPr>
          <p:cNvGrpSpPr/>
          <p:nvPr/>
        </p:nvGrpSpPr>
        <p:grpSpPr>
          <a:xfrm>
            <a:off x="6278251" y="972759"/>
            <a:ext cx="5229006" cy="2285259"/>
            <a:chOff x="6450972" y="3443138"/>
            <a:chExt cx="5230368" cy="2454944"/>
          </a:xfrm>
        </p:grpSpPr>
        <p:sp>
          <p:nvSpPr>
            <p:cNvPr id="40" name="Rectangle: Rounded Corners 15">
              <a:extLst>
                <a:ext uri="{FF2B5EF4-FFF2-40B4-BE49-F238E27FC236}">
                  <a16:creationId xmlns:a16="http://schemas.microsoft.com/office/drawing/2014/main" id="{55D9183F-AA0F-C6BD-32A7-F9B50B93F329}"/>
                </a:ext>
              </a:extLst>
            </p:cNvPr>
            <p:cNvSpPr/>
            <p:nvPr/>
          </p:nvSpPr>
          <p:spPr bwMode="auto">
            <a:xfrm>
              <a:off x="6450972" y="3443138"/>
              <a:ext cx="5230368" cy="2454944"/>
            </a:xfrm>
            <a:prstGeom prst="roundRect">
              <a:avLst>
                <a:gd name="adj" fmla="val 3594"/>
              </a:avLst>
            </a:prstGeom>
            <a:solidFill>
              <a:srgbClr val="000000">
                <a:lumMod val="95000"/>
                <a:lumOff val="5000"/>
              </a:srgbClr>
            </a:solid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b="1" kern="0">
                <a:solidFill>
                  <a:srgbClr val="FFFFFF"/>
                </a:solidFill>
                <a:latin typeface="Ubuntu" panose="020B0504030602030204" pitchFamily="34" charset="0"/>
                <a:cs typeface="Segoe UI" pitchFamily="34" charset="0"/>
              </a:endParaRPr>
            </a:p>
          </p:txBody>
        </p:sp>
        <p:sp>
          <p:nvSpPr>
            <p:cNvPr id="41" name="Title 2">
              <a:extLst>
                <a:ext uri="{FF2B5EF4-FFF2-40B4-BE49-F238E27FC236}">
                  <a16:creationId xmlns:a16="http://schemas.microsoft.com/office/drawing/2014/main" id="{0279B7B4-BEE1-EBD8-66C6-0746CA448D00}"/>
                </a:ext>
              </a:extLst>
            </p:cNvPr>
            <p:cNvSpPr txBox="1">
              <a:spLocks/>
            </p:cNvSpPr>
            <p:nvPr/>
          </p:nvSpPr>
          <p:spPr>
            <a:xfrm>
              <a:off x="8993503" y="3833641"/>
              <a:ext cx="2531535" cy="1442241"/>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lnSpc>
                  <a:spcPts val="2219"/>
                </a:lnSpc>
                <a:spcBef>
                  <a:spcPct val="20000"/>
                </a:spcBef>
                <a:buSzPct val="90000"/>
                <a:defRPr/>
              </a:pPr>
              <a:r>
                <a:rPr lang="en-US" sz="1799" b="1" kern="0" spc="20" dirty="0">
                  <a:ln>
                    <a:noFill/>
                  </a:ln>
                  <a:solidFill>
                    <a:srgbClr val="D59DFF"/>
                  </a:solidFill>
                  <a:latin typeface="Ubuntu" panose="020B0504030602030204" pitchFamily="34" charset="0"/>
                  <a:cs typeface="Segoe UI Semibold" panose="020B0702040204020203" pitchFamily="34" charset="0"/>
                </a:rPr>
                <a:t>RiskScore 360</a:t>
              </a:r>
            </a:p>
            <a:p>
              <a:pPr algn="l" defTabSz="932462">
                <a:lnSpc>
                  <a:spcPts val="2219"/>
                </a:lnSpc>
                <a:spcBef>
                  <a:spcPct val="20000"/>
                </a:spcBef>
                <a:buSzPct val="90000"/>
                <a:defRPr/>
              </a:pPr>
              <a:r>
                <a:rPr lang="en-US" sz="1400" b="1" kern="0" spc="20" dirty="0">
                  <a:ln>
                    <a:noFill/>
                  </a:ln>
                  <a:solidFill>
                    <a:srgbClr val="D59DFF"/>
                  </a:solidFill>
                  <a:latin typeface="Ubuntu" panose="020B0504030602030204" pitchFamily="34" charset="0"/>
                  <a:cs typeface="Segoe UI Semibold" panose="020B0702040204020203" pitchFamily="34" charset="0"/>
                </a:rPr>
                <a:t>Score Based monitoring and default prediction system that operates based on automated scores</a:t>
              </a:r>
              <a:endParaRPr lang="en-US" sz="1400" kern="0" spc="20" dirty="0">
                <a:ln>
                  <a:noFill/>
                </a:ln>
                <a:solidFill>
                  <a:srgbClr val="D59DFF"/>
                </a:solidFill>
                <a:latin typeface="Ubuntu" panose="020B0504030602030204" pitchFamily="34" charset="0"/>
                <a:cs typeface="Segoe UI Semibold" panose="020B0702040204020203" pitchFamily="34" charset="0"/>
              </a:endParaRPr>
            </a:p>
          </p:txBody>
        </p:sp>
      </p:grpSp>
      <p:grpSp>
        <p:nvGrpSpPr>
          <p:cNvPr id="42" name="Group 41">
            <a:extLst>
              <a:ext uri="{FF2B5EF4-FFF2-40B4-BE49-F238E27FC236}">
                <a16:creationId xmlns:a16="http://schemas.microsoft.com/office/drawing/2014/main" id="{5EC170F6-77B9-A570-D532-877EE90F2B8B}"/>
              </a:ext>
            </a:extLst>
          </p:cNvPr>
          <p:cNvGrpSpPr/>
          <p:nvPr/>
        </p:nvGrpSpPr>
        <p:grpSpPr>
          <a:xfrm>
            <a:off x="7295829" y="1336271"/>
            <a:ext cx="650869" cy="650869"/>
            <a:chOff x="7441989" y="5366054"/>
            <a:chExt cx="651039" cy="651039"/>
          </a:xfrm>
        </p:grpSpPr>
        <p:sp>
          <p:nvSpPr>
            <p:cNvPr id="43" name="Oval 42">
              <a:extLst>
                <a:ext uri="{FF2B5EF4-FFF2-40B4-BE49-F238E27FC236}">
                  <a16:creationId xmlns:a16="http://schemas.microsoft.com/office/drawing/2014/main" id="{9316142E-3998-8480-E762-9BD6F7E96DA3}"/>
                </a:ext>
              </a:extLst>
            </p:cNvPr>
            <p:cNvSpPr/>
            <p:nvPr/>
          </p:nvSpPr>
          <p:spPr bwMode="auto">
            <a:xfrm>
              <a:off x="7441989" y="5366054"/>
              <a:ext cx="651039" cy="651039"/>
            </a:xfrm>
            <a:prstGeom prst="ellipse">
              <a:avLst/>
            </a:prstGeom>
            <a:solidFill>
              <a:srgbClr val="D59DFF"/>
            </a:soli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pic>
          <p:nvPicPr>
            <p:cNvPr id="44" name="Graphic 43">
              <a:extLst>
                <a:ext uri="{FF2B5EF4-FFF2-40B4-BE49-F238E27FC236}">
                  <a16:creationId xmlns:a16="http://schemas.microsoft.com/office/drawing/2014/main" id="{F2B5D260-8AD4-0BFA-DC7B-77B4687EAD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340" y="5511730"/>
              <a:ext cx="369848" cy="369848"/>
            </a:xfrm>
            <a:prstGeom prst="rect">
              <a:avLst/>
            </a:prstGeom>
          </p:spPr>
        </p:pic>
      </p:grpSp>
      <p:grpSp>
        <p:nvGrpSpPr>
          <p:cNvPr id="45" name="Group 44">
            <a:extLst>
              <a:ext uri="{FF2B5EF4-FFF2-40B4-BE49-F238E27FC236}">
                <a16:creationId xmlns:a16="http://schemas.microsoft.com/office/drawing/2014/main" id="{0EFD4658-4FA2-5951-70F9-C42C9FC3315E}"/>
              </a:ext>
            </a:extLst>
          </p:cNvPr>
          <p:cNvGrpSpPr/>
          <p:nvPr/>
        </p:nvGrpSpPr>
        <p:grpSpPr>
          <a:xfrm>
            <a:off x="594062" y="961589"/>
            <a:ext cx="5251559" cy="2285405"/>
            <a:chOff x="5481906" y="1334312"/>
            <a:chExt cx="5252927" cy="1828917"/>
          </a:xfrm>
        </p:grpSpPr>
        <p:sp>
          <p:nvSpPr>
            <p:cNvPr id="46" name="Rectangle: Rounded Corners 15">
              <a:extLst>
                <a:ext uri="{FF2B5EF4-FFF2-40B4-BE49-F238E27FC236}">
                  <a16:creationId xmlns:a16="http://schemas.microsoft.com/office/drawing/2014/main" id="{74343B23-8E03-3EAC-2004-CE3FB3CB4CAF}"/>
                </a:ext>
              </a:extLst>
            </p:cNvPr>
            <p:cNvSpPr/>
            <p:nvPr/>
          </p:nvSpPr>
          <p:spPr bwMode="auto">
            <a:xfrm>
              <a:off x="5481906" y="1334312"/>
              <a:ext cx="5252927" cy="1828917"/>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47" name="Title 2">
              <a:extLst>
                <a:ext uri="{FF2B5EF4-FFF2-40B4-BE49-F238E27FC236}">
                  <a16:creationId xmlns:a16="http://schemas.microsoft.com/office/drawing/2014/main" id="{075B7C68-6D45-B772-8B9E-8A548B34EA5E}"/>
                </a:ext>
              </a:extLst>
            </p:cNvPr>
            <p:cNvSpPr txBox="1">
              <a:spLocks/>
            </p:cNvSpPr>
            <p:nvPr/>
          </p:nvSpPr>
          <p:spPr>
            <a:xfrm>
              <a:off x="5849401" y="1634154"/>
              <a:ext cx="2562055" cy="1247873"/>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lnSpc>
                  <a:spcPts val="2219"/>
                </a:lnSpc>
                <a:spcBef>
                  <a:spcPct val="20000"/>
                </a:spcBef>
                <a:buSzPct val="90000"/>
                <a:defRPr/>
              </a:pPr>
              <a:r>
                <a:rPr lang="en-US" sz="1799" b="1" kern="0" spc="20" dirty="0">
                  <a:ln>
                    <a:noFill/>
                  </a:ln>
                  <a:solidFill>
                    <a:srgbClr val="50E6FF"/>
                  </a:solidFill>
                  <a:latin typeface="Ubuntu" panose="020B0504030602030204" pitchFamily="34" charset="0"/>
                  <a:cs typeface="Segoe UI Semibold" panose="020B0702040204020203" pitchFamily="34" charset="0"/>
                </a:rPr>
                <a:t>RiskShield 360</a:t>
              </a:r>
            </a:p>
            <a:p>
              <a:pPr algn="l" defTabSz="932462">
                <a:lnSpc>
                  <a:spcPts val="2219"/>
                </a:lnSpc>
                <a:spcBef>
                  <a:spcPct val="20000"/>
                </a:spcBef>
                <a:buSzPct val="90000"/>
                <a:defRPr/>
              </a:pPr>
              <a:r>
                <a:rPr lang="en-US" sz="1400" b="1" kern="0" spc="20" dirty="0">
                  <a:ln>
                    <a:noFill/>
                  </a:ln>
                  <a:solidFill>
                    <a:srgbClr val="50E6FF"/>
                  </a:solidFill>
                  <a:latin typeface="Ubuntu" panose="020B0504030602030204" pitchFamily="34" charset="0"/>
                  <a:cs typeface="Segoe UI Semibold" panose="020B0702040204020203" pitchFamily="34" charset="0"/>
                </a:rPr>
                <a:t>Effective risk management solution which scans through multiple sources to identify red flags </a:t>
              </a:r>
            </a:p>
          </p:txBody>
        </p:sp>
      </p:grpSp>
      <p:grpSp>
        <p:nvGrpSpPr>
          <p:cNvPr id="48" name="Group 47">
            <a:extLst>
              <a:ext uri="{FF2B5EF4-FFF2-40B4-BE49-F238E27FC236}">
                <a16:creationId xmlns:a16="http://schemas.microsoft.com/office/drawing/2014/main" id="{8908C616-1C3E-36A3-348A-0904C0D72375}"/>
              </a:ext>
            </a:extLst>
          </p:cNvPr>
          <p:cNvGrpSpPr/>
          <p:nvPr/>
        </p:nvGrpSpPr>
        <p:grpSpPr>
          <a:xfrm>
            <a:off x="6278251" y="3883676"/>
            <a:ext cx="5229006" cy="2285405"/>
            <a:chOff x="1552028" y="3563706"/>
            <a:chExt cx="4335330" cy="2767263"/>
          </a:xfrm>
          <a:solidFill>
            <a:schemeClr val="tx1">
              <a:lumMod val="65000"/>
              <a:lumOff val="35000"/>
            </a:schemeClr>
          </a:solidFill>
        </p:grpSpPr>
        <p:sp>
          <p:nvSpPr>
            <p:cNvPr id="49" name="Rectangle: Rounded Corners 15">
              <a:extLst>
                <a:ext uri="{FF2B5EF4-FFF2-40B4-BE49-F238E27FC236}">
                  <a16:creationId xmlns:a16="http://schemas.microsoft.com/office/drawing/2014/main" id="{5550306B-AF30-A79A-4385-153B54D3CBDB}"/>
                </a:ext>
              </a:extLst>
            </p:cNvPr>
            <p:cNvSpPr/>
            <p:nvPr/>
          </p:nvSpPr>
          <p:spPr bwMode="auto">
            <a:xfrm>
              <a:off x="1552028" y="3563706"/>
              <a:ext cx="4335330" cy="2767263"/>
            </a:xfrm>
            <a:prstGeom prst="roundRect">
              <a:avLst>
                <a:gd name="adj" fmla="val 3594"/>
              </a:avLst>
            </a:prstGeom>
            <a:grpFill/>
            <a:ln w="22225" cap="flat" cmpd="sng" algn="ctr">
              <a:solidFill>
                <a:srgbClr val="D59D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50" name="Title 2">
              <a:extLst>
                <a:ext uri="{FF2B5EF4-FFF2-40B4-BE49-F238E27FC236}">
                  <a16:creationId xmlns:a16="http://schemas.microsoft.com/office/drawing/2014/main" id="{3D9A2ADE-3329-A229-62D6-ECAE9ED0F98B}"/>
                </a:ext>
              </a:extLst>
            </p:cNvPr>
            <p:cNvSpPr txBox="1">
              <a:spLocks/>
            </p:cNvSpPr>
            <p:nvPr/>
          </p:nvSpPr>
          <p:spPr>
            <a:xfrm>
              <a:off x="3586202" y="3869598"/>
              <a:ext cx="2210958" cy="1678277"/>
            </a:xfrm>
            <a:prstGeom prst="rect">
              <a:avLst/>
            </a:prstGeom>
            <a:grpFill/>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lnSpc>
                  <a:spcPts val="2219"/>
                </a:lnSpc>
                <a:spcBef>
                  <a:spcPct val="20000"/>
                </a:spcBef>
                <a:buSzPct val="90000"/>
                <a:defRPr/>
              </a:pPr>
              <a:r>
                <a:rPr lang="en-US" sz="1799" b="1" kern="0" spc="20" dirty="0">
                  <a:ln>
                    <a:noFill/>
                  </a:ln>
                  <a:solidFill>
                    <a:srgbClr val="D59DFF"/>
                  </a:solidFill>
                  <a:latin typeface="Ubuntu" panose="020B0504030602030204" pitchFamily="34" charset="0"/>
                  <a:cs typeface="Segoe UI Semibold" panose="020B0702040204020203" pitchFamily="34" charset="0"/>
                </a:rPr>
                <a:t>Industry 360</a:t>
              </a:r>
            </a:p>
            <a:p>
              <a:pPr algn="l" defTabSz="932462">
                <a:lnSpc>
                  <a:spcPts val="2219"/>
                </a:lnSpc>
                <a:spcBef>
                  <a:spcPct val="20000"/>
                </a:spcBef>
                <a:buSzPct val="90000"/>
                <a:defRPr/>
              </a:pPr>
              <a:r>
                <a:rPr lang="en-US" sz="1400" b="1" kern="0" spc="20" dirty="0">
                  <a:ln>
                    <a:noFill/>
                  </a:ln>
                  <a:solidFill>
                    <a:srgbClr val="D59DFF"/>
                  </a:solidFill>
                  <a:latin typeface="Ubuntu" panose="020B0504030602030204" pitchFamily="34" charset="0"/>
                  <a:cs typeface="Segoe UI Semibold" panose="020B0702040204020203" pitchFamily="34" charset="0"/>
                </a:rPr>
                <a:t>Leveraging current offerings to build a sophisticated solution targeting different industries</a:t>
              </a:r>
            </a:p>
          </p:txBody>
        </p:sp>
      </p:grpSp>
      <p:grpSp>
        <p:nvGrpSpPr>
          <p:cNvPr id="51" name="Group 50">
            <a:extLst>
              <a:ext uri="{FF2B5EF4-FFF2-40B4-BE49-F238E27FC236}">
                <a16:creationId xmlns:a16="http://schemas.microsoft.com/office/drawing/2014/main" id="{686ABBD4-30B0-04A0-22A0-73054E8AAC97}"/>
              </a:ext>
            </a:extLst>
          </p:cNvPr>
          <p:cNvGrpSpPr/>
          <p:nvPr/>
        </p:nvGrpSpPr>
        <p:grpSpPr>
          <a:xfrm>
            <a:off x="594062" y="3883676"/>
            <a:ext cx="5229006" cy="2285405"/>
            <a:chOff x="583825" y="903607"/>
            <a:chExt cx="5230368" cy="2213810"/>
          </a:xfrm>
        </p:grpSpPr>
        <p:sp>
          <p:nvSpPr>
            <p:cNvPr id="52" name="Rectangle: Rounded Corners 15">
              <a:extLst>
                <a:ext uri="{FF2B5EF4-FFF2-40B4-BE49-F238E27FC236}">
                  <a16:creationId xmlns:a16="http://schemas.microsoft.com/office/drawing/2014/main" id="{4A1968B6-9AD8-4279-2978-B7833238B3ED}"/>
                </a:ext>
              </a:extLst>
            </p:cNvPr>
            <p:cNvSpPr/>
            <p:nvPr/>
          </p:nvSpPr>
          <p:spPr bwMode="auto">
            <a:xfrm>
              <a:off x="583825" y="903607"/>
              <a:ext cx="5230368" cy="2213810"/>
            </a:xfrm>
            <a:prstGeom prst="roundRect">
              <a:avLst>
                <a:gd name="adj" fmla="val 3594"/>
              </a:avLst>
            </a:prstGeom>
            <a:solidFill>
              <a:srgbClr val="000000">
                <a:lumMod val="95000"/>
                <a:lumOff val="5000"/>
              </a:srgbClr>
            </a:solidFill>
            <a:ln w="22225" cap="flat" cmpd="sng" algn="ctr">
              <a:solidFill>
                <a:srgbClr val="50E6FF"/>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defRPr/>
              </a:pPr>
              <a:endParaRPr lang="en-US" sz="1799" kern="0">
                <a:solidFill>
                  <a:srgbClr val="FFFFFF"/>
                </a:solidFill>
                <a:latin typeface="Ubuntu" panose="020B0504030602030204" pitchFamily="34" charset="0"/>
                <a:cs typeface="Segoe UI" pitchFamily="34" charset="0"/>
              </a:endParaRPr>
            </a:p>
          </p:txBody>
        </p:sp>
        <p:sp>
          <p:nvSpPr>
            <p:cNvPr id="53" name="Title 2">
              <a:extLst>
                <a:ext uri="{FF2B5EF4-FFF2-40B4-BE49-F238E27FC236}">
                  <a16:creationId xmlns:a16="http://schemas.microsoft.com/office/drawing/2014/main" id="{786A5878-1EAF-430F-E743-07A1CF295A50}"/>
                </a:ext>
              </a:extLst>
            </p:cNvPr>
            <p:cNvSpPr txBox="1">
              <a:spLocks/>
            </p:cNvSpPr>
            <p:nvPr/>
          </p:nvSpPr>
          <p:spPr>
            <a:xfrm>
              <a:off x="966073" y="1307360"/>
              <a:ext cx="2588297" cy="1342622"/>
            </a:xfrm>
            <a:prstGeom prst="rect">
              <a:avLst/>
            </a:prstGeom>
            <a:effectLst/>
          </p:spPr>
          <p:txBody>
            <a:bodyPr lIns="0" tIns="0" rIns="0" bIns="0" anchor="t" anchorCtr="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algn="l" defTabSz="932462">
                <a:lnSpc>
                  <a:spcPts val="2219"/>
                </a:lnSpc>
                <a:spcBef>
                  <a:spcPct val="20000"/>
                </a:spcBef>
                <a:buSzPct val="90000"/>
                <a:defRPr/>
              </a:pPr>
              <a:r>
                <a:rPr lang="en-US" sz="1799" b="1" kern="0" spc="20" dirty="0">
                  <a:ln>
                    <a:noFill/>
                  </a:ln>
                  <a:solidFill>
                    <a:srgbClr val="50E6FF"/>
                  </a:solidFill>
                  <a:latin typeface="Ubuntu" panose="020B0504030602030204" pitchFamily="34" charset="0"/>
                  <a:cs typeface="Segoe UI Semibold" panose="020B0702040204020203" pitchFamily="34" charset="0"/>
                </a:rPr>
                <a:t>RiskUnify 360</a:t>
              </a:r>
            </a:p>
            <a:p>
              <a:pPr algn="l" defTabSz="932462">
                <a:lnSpc>
                  <a:spcPts val="2219"/>
                </a:lnSpc>
                <a:spcBef>
                  <a:spcPct val="20000"/>
                </a:spcBef>
                <a:buSzPct val="90000"/>
                <a:defRPr/>
              </a:pPr>
              <a:r>
                <a:rPr lang="en-US" sz="1400" b="1" kern="0" spc="20" dirty="0">
                  <a:ln>
                    <a:noFill/>
                  </a:ln>
                  <a:solidFill>
                    <a:srgbClr val="50E6FF"/>
                  </a:solidFill>
                  <a:latin typeface="Ubuntu" panose="020B0504030602030204" pitchFamily="34" charset="0"/>
                  <a:cs typeface="Segoe UI Semibold" panose="020B0702040204020203" pitchFamily="34" charset="0"/>
                </a:rPr>
                <a:t>Development and Implementation of advanced solution tailored to meet specialized requirements</a:t>
              </a:r>
            </a:p>
            <a:p>
              <a:pPr algn="l" defTabSz="932462">
                <a:lnSpc>
                  <a:spcPts val="2219"/>
                </a:lnSpc>
                <a:spcBef>
                  <a:spcPct val="20000"/>
                </a:spcBef>
                <a:buSzPct val="90000"/>
                <a:defRPr/>
              </a:pPr>
              <a:endParaRPr lang="en-US" sz="1200" kern="0" spc="20" dirty="0">
                <a:ln>
                  <a:noFill/>
                </a:ln>
                <a:solidFill>
                  <a:srgbClr val="50E6FF"/>
                </a:solidFill>
                <a:latin typeface="Ubuntu" panose="020B0504030602030204" pitchFamily="34" charset="0"/>
                <a:cs typeface="Segoe UI Semibold" panose="020B0702040204020203" pitchFamily="34" charset="0"/>
              </a:endParaRPr>
            </a:p>
            <a:p>
              <a:pPr algn="l" defTabSz="932462">
                <a:lnSpc>
                  <a:spcPts val="2219"/>
                </a:lnSpc>
                <a:spcBef>
                  <a:spcPct val="20000"/>
                </a:spcBef>
                <a:buSzPct val="90000"/>
                <a:defRPr/>
              </a:pPr>
              <a:endParaRPr lang="en-US" sz="1799" b="1" kern="0" spc="0" dirty="0">
                <a:ln>
                  <a:noFill/>
                </a:ln>
                <a:solidFill>
                  <a:srgbClr val="50E6FF"/>
                </a:solidFill>
                <a:latin typeface="Ubuntu" panose="020B0504030602030204" pitchFamily="34" charset="0"/>
                <a:cs typeface="Segoe UI Semibold" panose="020B0702040204020203" pitchFamily="34" charset="0"/>
              </a:endParaRPr>
            </a:p>
          </p:txBody>
        </p:sp>
      </p:grpSp>
      <p:grpSp>
        <p:nvGrpSpPr>
          <p:cNvPr id="54" name="Group 53">
            <a:extLst>
              <a:ext uri="{FF2B5EF4-FFF2-40B4-BE49-F238E27FC236}">
                <a16:creationId xmlns:a16="http://schemas.microsoft.com/office/drawing/2014/main" id="{D8E6565F-7AA3-5B67-8486-70F3B4D274DA}"/>
              </a:ext>
            </a:extLst>
          </p:cNvPr>
          <p:cNvGrpSpPr/>
          <p:nvPr/>
        </p:nvGrpSpPr>
        <p:grpSpPr>
          <a:xfrm>
            <a:off x="4019025" y="1517333"/>
            <a:ext cx="4095652" cy="4095652"/>
            <a:chOff x="4051970" y="1782648"/>
            <a:chExt cx="4096719" cy="4096719"/>
          </a:xfrm>
        </p:grpSpPr>
        <p:sp>
          <p:nvSpPr>
            <p:cNvPr id="55" name="Flowchart: Connector 86">
              <a:extLst>
                <a:ext uri="{FF2B5EF4-FFF2-40B4-BE49-F238E27FC236}">
                  <a16:creationId xmlns:a16="http://schemas.microsoft.com/office/drawing/2014/main" id="{2579CCE4-7310-51F3-13B5-0CA1A20963C2}"/>
                </a:ext>
              </a:extLst>
            </p:cNvPr>
            <p:cNvSpPr>
              <a:spLocks noChangeAspect="1"/>
            </p:cNvSpPr>
            <p:nvPr/>
          </p:nvSpPr>
          <p:spPr bwMode="auto">
            <a:xfrm>
              <a:off x="4051970" y="1782648"/>
              <a:ext cx="4096719" cy="4096719"/>
            </a:xfrm>
            <a:prstGeom prst="flowChartConnector">
              <a:avLst/>
            </a:prstGeom>
            <a:gradFill flip="none" rotWithShape="1">
              <a:gsLst>
                <a:gs pos="0">
                  <a:srgbClr val="D59DFF"/>
                </a:gs>
                <a:gs pos="100000">
                  <a:srgbClr val="50E6FF"/>
                </a:gs>
              </a:gsLst>
              <a:lin ang="2700000" scaled="1"/>
              <a:tileRect/>
            </a:gradFill>
            <a:ln w="101917" cap="flat">
              <a:noFill/>
              <a:prstDash val="solid"/>
              <a:miter/>
            </a:ln>
          </p:spPr>
          <p:txBody>
            <a:bodyPr rtlCol="0" anchor="ctr"/>
            <a:lstStyle/>
            <a:p>
              <a:pPr defTabSz="914093">
                <a:defRPr/>
              </a:pPr>
              <a:endParaRPr lang="en-US" sz="1764" kern="0">
                <a:solidFill>
                  <a:srgbClr val="FFFFFF"/>
                </a:solidFill>
                <a:latin typeface="Ubuntu" panose="020B0504030602030204" pitchFamily="34" charset="0"/>
              </a:endParaRPr>
            </a:p>
          </p:txBody>
        </p:sp>
        <p:sp>
          <p:nvSpPr>
            <p:cNvPr id="56" name="Oval 55">
              <a:extLst>
                <a:ext uri="{FF2B5EF4-FFF2-40B4-BE49-F238E27FC236}">
                  <a16:creationId xmlns:a16="http://schemas.microsoft.com/office/drawing/2014/main" id="{ABCFA6D2-356C-DEC5-E62D-9A1F1328BA37}"/>
                </a:ext>
              </a:extLst>
            </p:cNvPr>
            <p:cNvSpPr>
              <a:spLocks/>
            </p:cNvSpPr>
            <p:nvPr/>
          </p:nvSpPr>
          <p:spPr bwMode="auto">
            <a:xfrm>
              <a:off x="4933869" y="2711045"/>
              <a:ext cx="2260540" cy="2246612"/>
            </a:xfrm>
            <a:prstGeom prst="ellipse">
              <a:avLst/>
            </a:prstGeom>
            <a:solidFill>
              <a:srgbClr val="000000"/>
            </a:solidFill>
            <a:ln w="9525" cap="flat" cmpd="sng" algn="ctr">
              <a:noFill/>
              <a:prstDash val="solid"/>
              <a:headEnd type="none" w="med" len="med"/>
              <a:tailEnd type="none" w="med" len="med"/>
            </a:ln>
            <a:effectLst>
              <a:outerShdw blurRad="327029" algn="tl" rotWithShape="0">
                <a:prstClr val="black">
                  <a:alpha val="40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a:solidFill>
                  <a:srgbClr val="FFFFFF"/>
                </a:solidFill>
                <a:latin typeface="Ubuntu" panose="020B0504030602030204" pitchFamily="34" charset="0"/>
                <a:cs typeface="Segoe UI" pitchFamily="34" charset="0"/>
              </a:endParaRPr>
            </a:p>
          </p:txBody>
        </p:sp>
      </p:grpSp>
      <p:sp>
        <p:nvSpPr>
          <p:cNvPr id="57" name="TextBox 56">
            <a:extLst>
              <a:ext uri="{FF2B5EF4-FFF2-40B4-BE49-F238E27FC236}">
                <a16:creationId xmlns:a16="http://schemas.microsoft.com/office/drawing/2014/main" id="{8AD1A06B-1416-B11C-BF18-83CE914ADB40}"/>
              </a:ext>
            </a:extLst>
          </p:cNvPr>
          <p:cNvSpPr txBox="1"/>
          <p:nvPr/>
        </p:nvSpPr>
        <p:spPr>
          <a:xfrm>
            <a:off x="5046105" y="3346499"/>
            <a:ext cx="1998993" cy="307648"/>
          </a:xfrm>
          <a:prstGeom prst="rect">
            <a:avLst/>
          </a:prstGeom>
          <a:noFill/>
        </p:spPr>
        <p:txBody>
          <a:bodyPr wrap="square" lIns="0" tIns="0" rIns="0" bIns="0" rtlCol="0">
            <a:spAutoFit/>
          </a:bodyPr>
          <a:lstStyle/>
          <a:p>
            <a:pPr algn="ctr" defTabSz="914093">
              <a:defRPr/>
            </a:pPr>
            <a:r>
              <a:rPr lang="en-US" sz="1999" dirty="0">
                <a:gradFill>
                  <a:gsLst>
                    <a:gs pos="0">
                      <a:srgbClr val="D59DFF"/>
                    </a:gs>
                    <a:gs pos="100000">
                      <a:srgbClr val="50E6FF"/>
                    </a:gs>
                  </a:gsLst>
                  <a:lin ang="2700000" scaled="1"/>
                </a:gradFill>
                <a:latin typeface="Ubuntu" panose="020B0504030602030204" pitchFamily="34" charset="0"/>
              </a:rPr>
              <a:t>RiskPulse 360</a:t>
            </a:r>
          </a:p>
        </p:txBody>
      </p:sp>
      <p:sp>
        <p:nvSpPr>
          <p:cNvPr id="60" name="Arc 59">
            <a:extLst>
              <a:ext uri="{FF2B5EF4-FFF2-40B4-BE49-F238E27FC236}">
                <a16:creationId xmlns:a16="http://schemas.microsoft.com/office/drawing/2014/main" id="{E8FC47F3-DC12-B138-E7D3-70EB380A051C}"/>
              </a:ext>
            </a:extLst>
          </p:cNvPr>
          <p:cNvSpPr/>
          <p:nvPr/>
        </p:nvSpPr>
        <p:spPr>
          <a:xfrm rot="15843476">
            <a:off x="3576582" y="1155793"/>
            <a:ext cx="4977173" cy="4885249"/>
          </a:xfrm>
          <a:prstGeom prst="arc">
            <a:avLst>
              <a:gd name="adj1" fmla="val 20072450"/>
              <a:gd name="adj2" fmla="val 2046533"/>
            </a:avLst>
          </a:prstGeom>
          <a:noFill/>
          <a:ln w="25400" cap="flat" cmpd="sng" algn="ctr">
            <a:gradFill>
              <a:gsLst>
                <a:gs pos="0">
                  <a:srgbClr val="50E6FF"/>
                </a:gs>
                <a:gs pos="100000">
                  <a:srgbClr val="D59DFF"/>
                </a:gs>
              </a:gsLst>
              <a:lin ang="5400000" scaled="1"/>
            </a:gra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61" name="Arc 60">
            <a:extLst>
              <a:ext uri="{FF2B5EF4-FFF2-40B4-BE49-F238E27FC236}">
                <a16:creationId xmlns:a16="http://schemas.microsoft.com/office/drawing/2014/main" id="{4DBF9317-2F43-FE9D-7399-836D0B30B7AE}"/>
              </a:ext>
            </a:extLst>
          </p:cNvPr>
          <p:cNvSpPr/>
          <p:nvPr/>
        </p:nvSpPr>
        <p:spPr>
          <a:xfrm rot="10164324">
            <a:off x="3559542" y="1153882"/>
            <a:ext cx="4977173" cy="4885249"/>
          </a:xfrm>
          <a:prstGeom prst="arc">
            <a:avLst>
              <a:gd name="adj1" fmla="val 20060164"/>
              <a:gd name="adj2" fmla="val 3023132"/>
            </a:avLst>
          </a:prstGeom>
          <a:noFill/>
          <a:ln w="25400" cap="flat" cmpd="sng" algn="ctr">
            <a:solidFill>
              <a:srgbClr val="50E6FF"/>
            </a:soli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62" name="Arc 61">
            <a:extLst>
              <a:ext uri="{FF2B5EF4-FFF2-40B4-BE49-F238E27FC236}">
                <a16:creationId xmlns:a16="http://schemas.microsoft.com/office/drawing/2014/main" id="{107D03E7-ED22-35F3-0B55-D659FD2C83FB}"/>
              </a:ext>
            </a:extLst>
          </p:cNvPr>
          <p:cNvSpPr/>
          <p:nvPr/>
        </p:nvSpPr>
        <p:spPr>
          <a:xfrm rot="221604">
            <a:off x="3602402" y="1124177"/>
            <a:ext cx="4977173" cy="4885249"/>
          </a:xfrm>
          <a:prstGeom prst="arc">
            <a:avLst>
              <a:gd name="adj1" fmla="val 18907115"/>
              <a:gd name="adj2" fmla="val 2075306"/>
            </a:avLst>
          </a:prstGeom>
          <a:noFill/>
          <a:ln w="25400" cap="flat" cmpd="sng" algn="ctr">
            <a:solidFill>
              <a:srgbClr val="D59DFF"/>
            </a:soli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63" name="Arc 62">
            <a:extLst>
              <a:ext uri="{FF2B5EF4-FFF2-40B4-BE49-F238E27FC236}">
                <a16:creationId xmlns:a16="http://schemas.microsoft.com/office/drawing/2014/main" id="{CF265CFD-12CF-1968-E67F-A07627F80041}"/>
              </a:ext>
            </a:extLst>
          </p:cNvPr>
          <p:cNvSpPr/>
          <p:nvPr/>
        </p:nvSpPr>
        <p:spPr>
          <a:xfrm rot="5704096">
            <a:off x="3590236" y="1124383"/>
            <a:ext cx="4977173" cy="4885249"/>
          </a:xfrm>
          <a:prstGeom prst="arc">
            <a:avLst>
              <a:gd name="adj1" fmla="val 19420157"/>
              <a:gd name="adj2" fmla="val 1573569"/>
            </a:avLst>
          </a:prstGeom>
          <a:noFill/>
          <a:ln w="25400" cap="flat" cmpd="sng" algn="ctr">
            <a:gradFill>
              <a:gsLst>
                <a:gs pos="100000">
                  <a:srgbClr val="50E6FF"/>
                </a:gs>
                <a:gs pos="0">
                  <a:srgbClr val="D59DFF"/>
                </a:gs>
              </a:gsLst>
              <a:lin ang="5400000" scaled="1"/>
            </a:gradFill>
            <a:prstDash val="solid"/>
            <a:miter lim="800000"/>
            <a:headEnd type="arrow" w="med" len="med"/>
            <a:tailEnd type="none" w="med" len="med"/>
          </a:ln>
          <a:effectLst/>
        </p:spPr>
        <p:txBody>
          <a:bodyPr rtlCol="0" anchor="ctr"/>
          <a:lstStyle/>
          <a:p>
            <a:pPr algn="ctr">
              <a:defRPr/>
            </a:pPr>
            <a:endParaRPr lang="en-US" sz="2399" kern="0">
              <a:solidFill>
                <a:srgbClr val="000000"/>
              </a:solidFill>
              <a:latin typeface="Ubuntu" panose="020B0504030602030204" pitchFamily="34" charset="0"/>
            </a:endParaRPr>
          </a:p>
        </p:txBody>
      </p:sp>
      <p:sp>
        <p:nvSpPr>
          <p:cNvPr id="64" name="Title 5">
            <a:extLst>
              <a:ext uri="{FF2B5EF4-FFF2-40B4-BE49-F238E27FC236}">
                <a16:creationId xmlns:a16="http://schemas.microsoft.com/office/drawing/2014/main" id="{193E15DD-42A3-421D-CC10-4CACE3646577}"/>
              </a:ext>
            </a:extLst>
          </p:cNvPr>
          <p:cNvSpPr txBox="1">
            <a:spLocks/>
          </p:cNvSpPr>
          <p:nvPr/>
        </p:nvSpPr>
        <p:spPr>
          <a:xfrm>
            <a:off x="145768" y="168642"/>
            <a:ext cx="11015651" cy="4923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rgbClr val="50E6FF"/>
                </a:solidFill>
                <a:effectLst/>
                <a:latin typeface="+mj-lt"/>
                <a:ea typeface="+mn-ea"/>
                <a:cs typeface="Segoe UI" pitchFamily="34" charset="0"/>
              </a:defRPr>
            </a:lvl1pPr>
          </a:lstStyle>
          <a:p>
            <a:pPr defTabSz="932462">
              <a:defRPr/>
            </a:pPr>
            <a:r>
              <a:rPr lang="en-US" sz="3199" spc="0" dirty="0">
                <a:ln>
                  <a:noFill/>
                </a:ln>
                <a:solidFill>
                  <a:srgbClr val="FFFFFF"/>
                </a:solidFill>
                <a:latin typeface="Ubuntu" panose="020B0504030602030204" pitchFamily="34" charset="0"/>
                <a:cs typeface="Segoe UI Semibold" panose="020B0502040204020203" pitchFamily="34" charset="0"/>
              </a:rPr>
              <a:t>E</a:t>
            </a:r>
            <a:r>
              <a:rPr lang="en-SG" sz="3199" spc="0" dirty="0">
                <a:ln>
                  <a:noFill/>
                </a:ln>
                <a:solidFill>
                  <a:srgbClr val="FFFFFF"/>
                </a:solidFill>
                <a:latin typeface="Ubuntu" panose="020B0504030602030204" pitchFamily="34" charset="0"/>
                <a:cs typeface="Segoe UI Semibold" panose="020B0502040204020203" pitchFamily="34" charset="0"/>
              </a:rPr>
              <a:t>nd-to-End Service Offerings</a:t>
            </a:r>
            <a:endParaRPr lang="en-SG" sz="3199" spc="0" dirty="0">
              <a:ln>
                <a:noFill/>
              </a:ln>
              <a:solidFill>
                <a:srgbClr val="D59DFF"/>
              </a:solidFill>
              <a:latin typeface="Ubuntu" panose="020B0504030602030204" pitchFamily="34" charset="0"/>
              <a:cs typeface="Segoe UI Semibold" panose="020B0502040204020203" pitchFamily="34" charset="0"/>
            </a:endParaRPr>
          </a:p>
        </p:txBody>
      </p:sp>
      <p:grpSp>
        <p:nvGrpSpPr>
          <p:cNvPr id="65" name="Group 64">
            <a:extLst>
              <a:ext uri="{FF2B5EF4-FFF2-40B4-BE49-F238E27FC236}">
                <a16:creationId xmlns:a16="http://schemas.microsoft.com/office/drawing/2014/main" id="{E5671627-9D2F-94C1-41C4-53EE86E1CF56}"/>
              </a:ext>
            </a:extLst>
          </p:cNvPr>
          <p:cNvGrpSpPr/>
          <p:nvPr/>
        </p:nvGrpSpPr>
        <p:grpSpPr>
          <a:xfrm>
            <a:off x="4141010" y="1355591"/>
            <a:ext cx="650869" cy="650869"/>
            <a:chOff x="3858125" y="5089613"/>
            <a:chExt cx="651039" cy="651039"/>
          </a:xfrm>
        </p:grpSpPr>
        <p:sp>
          <p:nvSpPr>
            <p:cNvPr id="66" name="Oval 65">
              <a:extLst>
                <a:ext uri="{FF2B5EF4-FFF2-40B4-BE49-F238E27FC236}">
                  <a16:creationId xmlns:a16="http://schemas.microsoft.com/office/drawing/2014/main" id="{D878DE54-3DD0-2913-2F96-FB802D8FE95B}"/>
                </a:ext>
              </a:extLst>
            </p:cNvPr>
            <p:cNvSpPr/>
            <p:nvPr/>
          </p:nvSpPr>
          <p:spPr bwMode="auto">
            <a:xfrm>
              <a:off x="3858125" y="5089613"/>
              <a:ext cx="651039" cy="651039"/>
            </a:xfrm>
            <a:prstGeom prst="ellipse">
              <a:avLst/>
            </a:prstGeom>
            <a:solidFill>
              <a:srgbClr val="50E6FF"/>
            </a:solidFill>
            <a:ln w="101917" cap="flat">
              <a:noFill/>
              <a:prstDash val="solid"/>
              <a:miter/>
            </a:ln>
          </p:spPr>
          <p:txBody>
            <a:bodyPr rtlCol="0" anchor="ctr"/>
            <a:lstStyle/>
            <a:p>
              <a:pPr defTabSz="914093">
                <a:defRPr/>
              </a:pPr>
              <a:endParaRPr lang="en-US" sz="1764" kern="0" err="1">
                <a:solidFill>
                  <a:srgbClr val="FFFFFF"/>
                </a:solidFill>
                <a:latin typeface="Ubuntu" panose="020B0504030602030204" pitchFamily="34" charset="0"/>
              </a:endParaRPr>
            </a:p>
          </p:txBody>
        </p:sp>
        <p:sp>
          <p:nvSpPr>
            <p:cNvPr id="67" name="Graphic 2">
              <a:extLst>
                <a:ext uri="{FF2B5EF4-FFF2-40B4-BE49-F238E27FC236}">
                  <a16:creationId xmlns:a16="http://schemas.microsoft.com/office/drawing/2014/main" id="{94A183CA-94C7-C272-1EFB-471A65DECE86}"/>
                </a:ext>
              </a:extLst>
            </p:cNvPr>
            <p:cNvSpPr/>
            <p:nvPr/>
          </p:nvSpPr>
          <p:spPr>
            <a:xfrm>
              <a:off x="4018316" y="5266375"/>
              <a:ext cx="330656" cy="297515"/>
            </a:xfrm>
            <a:custGeom>
              <a:avLst/>
              <a:gdLst>
                <a:gd name="connsiteX0" fmla="*/ 0 w 463708"/>
                <a:gd name="connsiteY0" fmla="*/ 173831 h 417232"/>
                <a:gd name="connsiteX1" fmla="*/ 173831 w 463708"/>
                <a:gd name="connsiteY1" fmla="*/ 0 h 417232"/>
                <a:gd name="connsiteX2" fmla="*/ 347663 w 463708"/>
                <a:gd name="connsiteY2" fmla="*/ 173831 h 417232"/>
                <a:gd name="connsiteX3" fmla="*/ 173831 w 463708"/>
                <a:gd name="connsiteY3" fmla="*/ 347663 h 417232"/>
                <a:gd name="connsiteX4" fmla="*/ 102246 w 463708"/>
                <a:gd name="connsiteY4" fmla="*/ 332280 h 417232"/>
                <a:gd name="connsiteX5" fmla="*/ 27232 w 463708"/>
                <a:gd name="connsiteY5" fmla="*/ 347373 h 417232"/>
                <a:gd name="connsiteX6" fmla="*/ 504 w 463708"/>
                <a:gd name="connsiteY6" fmla="*/ 320251 h 417232"/>
                <a:gd name="connsiteX7" fmla="*/ 16302 w 463708"/>
                <a:gd name="connsiteY7" fmla="*/ 247418 h 417232"/>
                <a:gd name="connsiteX8" fmla="*/ 0 w 463708"/>
                <a:gd name="connsiteY8" fmla="*/ 173831 h 417232"/>
                <a:gd name="connsiteX9" fmla="*/ 142403 w 463708"/>
                <a:gd name="connsiteY9" fmla="*/ 76653 h 417232"/>
                <a:gd name="connsiteX10" fmla="*/ 117987 w 463708"/>
                <a:gd name="connsiteY10" fmla="*/ 101898 h 417232"/>
                <a:gd name="connsiteX11" fmla="*/ 124983 w 463708"/>
                <a:gd name="connsiteY11" fmla="*/ 125465 h 417232"/>
                <a:gd name="connsiteX12" fmla="*/ 148550 w 463708"/>
                <a:gd name="connsiteY12" fmla="*/ 118469 h 417232"/>
                <a:gd name="connsiteX13" fmla="*/ 158784 w 463708"/>
                <a:gd name="connsiteY13" fmla="*/ 107318 h 417232"/>
                <a:gd name="connsiteX14" fmla="*/ 173830 w 463708"/>
                <a:gd name="connsiteY14" fmla="*/ 104316 h 417232"/>
                <a:gd name="connsiteX15" fmla="*/ 189611 w 463708"/>
                <a:gd name="connsiteY15" fmla="*/ 109827 h 417232"/>
                <a:gd name="connsiteX16" fmla="*/ 197006 w 463708"/>
                <a:gd name="connsiteY16" fmla="*/ 127476 h 417232"/>
                <a:gd name="connsiteX17" fmla="*/ 183369 w 463708"/>
                <a:gd name="connsiteY17" fmla="*/ 143424 h 417232"/>
                <a:gd name="connsiteX18" fmla="*/ 156446 w 463708"/>
                <a:gd name="connsiteY18" fmla="*/ 191214 h 417232"/>
                <a:gd name="connsiteX19" fmla="*/ 173829 w 463708"/>
                <a:gd name="connsiteY19" fmla="*/ 208598 h 417232"/>
                <a:gd name="connsiteX20" fmla="*/ 191212 w 463708"/>
                <a:gd name="connsiteY20" fmla="*/ 191214 h 417232"/>
                <a:gd name="connsiteX21" fmla="*/ 204850 w 463708"/>
                <a:gd name="connsiteY21" fmla="*/ 170760 h 417232"/>
                <a:gd name="connsiteX22" fmla="*/ 206811 w 463708"/>
                <a:gd name="connsiteY22" fmla="*/ 169242 h 417232"/>
                <a:gd name="connsiteX23" fmla="*/ 231773 w 463708"/>
                <a:gd name="connsiteY23" fmla="*/ 127476 h 417232"/>
                <a:gd name="connsiteX24" fmla="*/ 211645 w 463708"/>
                <a:gd name="connsiteY24" fmla="*/ 82936 h 417232"/>
                <a:gd name="connsiteX25" fmla="*/ 173828 w 463708"/>
                <a:gd name="connsiteY25" fmla="*/ 69549 h 417232"/>
                <a:gd name="connsiteX26" fmla="*/ 142403 w 463708"/>
                <a:gd name="connsiteY26" fmla="*/ 76653 h 417232"/>
                <a:gd name="connsiteX27" fmla="*/ 197011 w 463708"/>
                <a:gd name="connsiteY27" fmla="*/ 254955 h 417232"/>
                <a:gd name="connsiteX28" fmla="*/ 173833 w 463708"/>
                <a:gd name="connsiteY28" fmla="*/ 231775 h 417232"/>
                <a:gd name="connsiteX29" fmla="*/ 150654 w 463708"/>
                <a:gd name="connsiteY29" fmla="*/ 254955 h 417232"/>
                <a:gd name="connsiteX30" fmla="*/ 173833 w 463708"/>
                <a:gd name="connsiteY30" fmla="*/ 278132 h 417232"/>
                <a:gd name="connsiteX31" fmla="*/ 197011 w 463708"/>
                <a:gd name="connsiteY31" fmla="*/ 254955 h 417232"/>
                <a:gd name="connsiteX32" fmla="*/ 171523 w 463708"/>
                <a:gd name="connsiteY32" fmla="*/ 370828 h 417232"/>
                <a:gd name="connsiteX33" fmla="*/ 289721 w 463708"/>
                <a:gd name="connsiteY33" fmla="*/ 417195 h 417232"/>
                <a:gd name="connsiteX34" fmla="*/ 361307 w 463708"/>
                <a:gd name="connsiteY34" fmla="*/ 401814 h 417232"/>
                <a:gd name="connsiteX35" fmla="*/ 436583 w 463708"/>
                <a:gd name="connsiteY35" fmla="*/ 416871 h 417232"/>
                <a:gd name="connsiteX36" fmla="*/ 463251 w 463708"/>
                <a:gd name="connsiteY36" fmla="*/ 389625 h 417232"/>
                <a:gd name="connsiteX37" fmla="*/ 447252 w 463708"/>
                <a:gd name="connsiteY37" fmla="*/ 316948 h 417232"/>
                <a:gd name="connsiteX38" fmla="*/ 463552 w 463708"/>
                <a:gd name="connsiteY38" fmla="*/ 243364 h 417232"/>
                <a:gd name="connsiteX39" fmla="*/ 346585 w 463708"/>
                <a:gd name="connsiteY39" fmla="*/ 79047 h 417232"/>
                <a:gd name="connsiteX40" fmla="*/ 370842 w 463708"/>
                <a:gd name="connsiteY40" fmla="*/ 173834 h 417232"/>
                <a:gd name="connsiteX41" fmla="*/ 173834 w 463708"/>
                <a:gd name="connsiteY41" fmla="*/ 370840 h 417232"/>
                <a:gd name="connsiteX42" fmla="*/ 171523 w 463708"/>
                <a:gd name="connsiteY42" fmla="*/ 370828 h 4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63708" h="417232">
                  <a:moveTo>
                    <a:pt x="0" y="173831"/>
                  </a:moveTo>
                  <a:cubicBezTo>
                    <a:pt x="0" y="77827"/>
                    <a:pt x="77827" y="0"/>
                    <a:pt x="173831" y="0"/>
                  </a:cubicBezTo>
                  <a:cubicBezTo>
                    <a:pt x="269835" y="0"/>
                    <a:pt x="347663" y="77827"/>
                    <a:pt x="347663" y="173831"/>
                  </a:cubicBezTo>
                  <a:cubicBezTo>
                    <a:pt x="347663" y="269835"/>
                    <a:pt x="269835" y="347663"/>
                    <a:pt x="173831" y="347663"/>
                  </a:cubicBezTo>
                  <a:cubicBezTo>
                    <a:pt x="148342" y="347663"/>
                    <a:pt x="124095" y="342165"/>
                    <a:pt x="102246" y="332280"/>
                  </a:cubicBezTo>
                  <a:cubicBezTo>
                    <a:pt x="73082" y="339010"/>
                    <a:pt x="41679" y="344800"/>
                    <a:pt x="27232" y="347373"/>
                  </a:cubicBezTo>
                  <a:cubicBezTo>
                    <a:pt x="11295" y="350210"/>
                    <a:pt x="-2586" y="336220"/>
                    <a:pt x="504" y="320251"/>
                  </a:cubicBezTo>
                  <a:cubicBezTo>
                    <a:pt x="3234" y="306140"/>
                    <a:pt x="9300" y="275812"/>
                    <a:pt x="16302" y="247418"/>
                  </a:cubicBezTo>
                  <a:cubicBezTo>
                    <a:pt x="5839" y="225054"/>
                    <a:pt x="0" y="200103"/>
                    <a:pt x="0" y="173831"/>
                  </a:cubicBezTo>
                  <a:close/>
                  <a:moveTo>
                    <a:pt x="142403" y="76653"/>
                  </a:moveTo>
                  <a:cubicBezTo>
                    <a:pt x="132169" y="82120"/>
                    <a:pt x="124098" y="90627"/>
                    <a:pt x="117987" y="101898"/>
                  </a:cubicBezTo>
                  <a:cubicBezTo>
                    <a:pt x="113411" y="110338"/>
                    <a:pt x="116543" y="120890"/>
                    <a:pt x="124983" y="125465"/>
                  </a:cubicBezTo>
                  <a:cubicBezTo>
                    <a:pt x="133423" y="130041"/>
                    <a:pt x="143974" y="126909"/>
                    <a:pt x="148550" y="118469"/>
                  </a:cubicBezTo>
                  <a:cubicBezTo>
                    <a:pt x="151942" y="112213"/>
                    <a:pt x="155460" y="109094"/>
                    <a:pt x="158784" y="107318"/>
                  </a:cubicBezTo>
                  <a:cubicBezTo>
                    <a:pt x="162283" y="105449"/>
                    <a:pt x="166987" y="104316"/>
                    <a:pt x="173830" y="104316"/>
                  </a:cubicBezTo>
                  <a:cubicBezTo>
                    <a:pt x="179012" y="104315"/>
                    <a:pt x="185122" y="106149"/>
                    <a:pt x="189611" y="109827"/>
                  </a:cubicBezTo>
                  <a:cubicBezTo>
                    <a:pt x="193562" y="113066"/>
                    <a:pt x="197006" y="118274"/>
                    <a:pt x="197006" y="127476"/>
                  </a:cubicBezTo>
                  <a:cubicBezTo>
                    <a:pt x="197006" y="131992"/>
                    <a:pt x="195266" y="134075"/>
                    <a:pt x="183369" y="143424"/>
                  </a:cubicBezTo>
                  <a:cubicBezTo>
                    <a:pt x="172931" y="151626"/>
                    <a:pt x="156446" y="164931"/>
                    <a:pt x="156446" y="191214"/>
                  </a:cubicBezTo>
                  <a:cubicBezTo>
                    <a:pt x="156446" y="200814"/>
                    <a:pt x="164229" y="208598"/>
                    <a:pt x="173829" y="208598"/>
                  </a:cubicBezTo>
                  <a:cubicBezTo>
                    <a:pt x="183429" y="208598"/>
                    <a:pt x="191212" y="200814"/>
                    <a:pt x="191212" y="191214"/>
                  </a:cubicBezTo>
                  <a:cubicBezTo>
                    <a:pt x="191212" y="182627"/>
                    <a:pt x="195009" y="178495"/>
                    <a:pt x="204850" y="170760"/>
                  </a:cubicBezTo>
                  <a:cubicBezTo>
                    <a:pt x="205455" y="170285"/>
                    <a:pt x="206113" y="169780"/>
                    <a:pt x="206811" y="169242"/>
                  </a:cubicBezTo>
                  <a:cubicBezTo>
                    <a:pt x="215810" y="162328"/>
                    <a:pt x="231773" y="150065"/>
                    <a:pt x="231773" y="127476"/>
                  </a:cubicBezTo>
                  <a:cubicBezTo>
                    <a:pt x="231773" y="107818"/>
                    <a:pt x="223628" y="92755"/>
                    <a:pt x="211645" y="82936"/>
                  </a:cubicBezTo>
                  <a:cubicBezTo>
                    <a:pt x="200200" y="73557"/>
                    <a:pt x="186030" y="69549"/>
                    <a:pt x="173828" y="69549"/>
                  </a:cubicBezTo>
                  <a:cubicBezTo>
                    <a:pt x="163288" y="69550"/>
                    <a:pt x="152463" y="71279"/>
                    <a:pt x="142403" y="76653"/>
                  </a:cubicBezTo>
                  <a:close/>
                  <a:moveTo>
                    <a:pt x="197011" y="254955"/>
                  </a:moveTo>
                  <a:cubicBezTo>
                    <a:pt x="197011" y="242152"/>
                    <a:pt x="186635" y="231775"/>
                    <a:pt x="173833" y="231775"/>
                  </a:cubicBezTo>
                  <a:cubicBezTo>
                    <a:pt x="161031" y="231775"/>
                    <a:pt x="150654" y="242152"/>
                    <a:pt x="150654" y="254955"/>
                  </a:cubicBezTo>
                  <a:cubicBezTo>
                    <a:pt x="150654" y="267756"/>
                    <a:pt x="161031" y="278132"/>
                    <a:pt x="173833" y="278132"/>
                  </a:cubicBezTo>
                  <a:cubicBezTo>
                    <a:pt x="186635" y="278132"/>
                    <a:pt x="197011" y="267756"/>
                    <a:pt x="197011" y="254955"/>
                  </a:cubicBezTo>
                  <a:close/>
                  <a:moveTo>
                    <a:pt x="171523" y="370828"/>
                  </a:moveTo>
                  <a:cubicBezTo>
                    <a:pt x="202539" y="399603"/>
                    <a:pt x="244075" y="417195"/>
                    <a:pt x="289721" y="417195"/>
                  </a:cubicBezTo>
                  <a:cubicBezTo>
                    <a:pt x="315209" y="417195"/>
                    <a:pt x="339458" y="411700"/>
                    <a:pt x="361307" y="401814"/>
                  </a:cubicBezTo>
                  <a:cubicBezTo>
                    <a:pt x="390508" y="408545"/>
                    <a:pt x="422067" y="414312"/>
                    <a:pt x="436583" y="416871"/>
                  </a:cubicBezTo>
                  <a:cubicBezTo>
                    <a:pt x="452559" y="419689"/>
                    <a:pt x="466429" y="405611"/>
                    <a:pt x="463251" y="389625"/>
                  </a:cubicBezTo>
                  <a:cubicBezTo>
                    <a:pt x="460449" y="375522"/>
                    <a:pt x="454256" y="345278"/>
                    <a:pt x="447252" y="316948"/>
                  </a:cubicBezTo>
                  <a:cubicBezTo>
                    <a:pt x="457714" y="294584"/>
                    <a:pt x="463552" y="269635"/>
                    <a:pt x="463552" y="243364"/>
                  </a:cubicBezTo>
                  <a:cubicBezTo>
                    <a:pt x="463552" y="167274"/>
                    <a:pt x="414664" y="102603"/>
                    <a:pt x="346585" y="79047"/>
                  </a:cubicBezTo>
                  <a:cubicBezTo>
                    <a:pt x="362046" y="107169"/>
                    <a:pt x="370842" y="139473"/>
                    <a:pt x="370842" y="173834"/>
                  </a:cubicBezTo>
                  <a:cubicBezTo>
                    <a:pt x="370842" y="282638"/>
                    <a:pt x="282638" y="370840"/>
                    <a:pt x="173834" y="370840"/>
                  </a:cubicBezTo>
                  <a:cubicBezTo>
                    <a:pt x="173063" y="370840"/>
                    <a:pt x="172292" y="370838"/>
                    <a:pt x="171523" y="370828"/>
                  </a:cubicBezTo>
                  <a:close/>
                </a:path>
              </a:pathLst>
            </a:custGeom>
            <a:solidFill>
              <a:srgbClr val="000000"/>
            </a:solidFill>
            <a:ln w="101917" cap="flat">
              <a:noFill/>
              <a:prstDash val="solid"/>
              <a:miter/>
            </a:ln>
          </p:spPr>
          <p:txBody>
            <a:bodyPr rtlCol="0" anchor="ctr"/>
            <a:lstStyle/>
            <a:p>
              <a:pPr defTabSz="914093">
                <a:defRPr/>
              </a:pPr>
              <a:endParaRPr lang="en-US" sz="1764" kern="0">
                <a:solidFill>
                  <a:srgbClr val="FFFFFF"/>
                </a:solidFill>
                <a:latin typeface="Ubuntu" panose="020B0504030602030204" pitchFamily="34" charset="0"/>
              </a:endParaRPr>
            </a:p>
          </p:txBody>
        </p:sp>
      </p:grpSp>
      <p:pic>
        <p:nvPicPr>
          <p:cNvPr id="68" name="Picture 67">
            <a:extLst>
              <a:ext uri="{FF2B5EF4-FFF2-40B4-BE49-F238E27FC236}">
                <a16:creationId xmlns:a16="http://schemas.microsoft.com/office/drawing/2014/main" id="{432B8C9C-008E-440E-E268-FBB08617451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40283" t="10026" r="34189" b="51728"/>
          <a:stretch/>
        </p:blipFill>
        <p:spPr>
          <a:xfrm>
            <a:off x="3904505" y="2909049"/>
            <a:ext cx="1259428" cy="1259428"/>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pic>
        <p:nvPicPr>
          <p:cNvPr id="69" name="Picture 68" descr="A person wearing headphones&#10;&#10;Description automatically generated with medium confidence">
            <a:extLst>
              <a:ext uri="{FF2B5EF4-FFF2-40B4-BE49-F238E27FC236}">
                <a16:creationId xmlns:a16="http://schemas.microsoft.com/office/drawing/2014/main" id="{4B84CF41-205D-B1FF-05BC-C2F71A7AD115}"/>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4955" t="11571" r="16070" b="14982"/>
          <a:stretch/>
        </p:blipFill>
        <p:spPr>
          <a:xfrm>
            <a:off x="6971726" y="2933927"/>
            <a:ext cx="1261545" cy="1261543"/>
          </a:xfrm>
          <a:prstGeom prst="ellipse">
            <a:avLst/>
          </a:prstGeom>
          <a:noFill/>
          <a:ln w="25400" cap="flat" cmpd="sng" algn="ctr">
            <a:gradFill>
              <a:gsLst>
                <a:gs pos="0">
                  <a:srgbClr val="50E6FF"/>
                </a:gs>
                <a:gs pos="100000">
                  <a:srgbClr val="8661C5"/>
                </a:gs>
              </a:gsLst>
              <a:lin ang="2700000" scaled="0"/>
            </a:gradFill>
            <a:prstDash val="solid"/>
            <a:headEnd type="none" w="med" len="med"/>
            <a:tailEnd type="none" w="med" len="med"/>
          </a:ln>
          <a:effectLst>
            <a:outerShdw blurRad="113793" algn="tl" rotWithShape="0">
              <a:prstClr val="black">
                <a:alpha val="40000"/>
              </a:prstClr>
            </a:outerShdw>
          </a:effectLst>
        </p:spPr>
      </p:pic>
      <p:grpSp>
        <p:nvGrpSpPr>
          <p:cNvPr id="70" name="Group 69">
            <a:extLst>
              <a:ext uri="{FF2B5EF4-FFF2-40B4-BE49-F238E27FC236}">
                <a16:creationId xmlns:a16="http://schemas.microsoft.com/office/drawing/2014/main" id="{5E29313E-5823-5279-D5E6-875798210F30}"/>
              </a:ext>
            </a:extLst>
          </p:cNvPr>
          <p:cNvGrpSpPr/>
          <p:nvPr/>
        </p:nvGrpSpPr>
        <p:grpSpPr>
          <a:xfrm>
            <a:off x="7433845" y="5102897"/>
            <a:ext cx="650869" cy="650869"/>
            <a:chOff x="7378395" y="1607043"/>
            <a:chExt cx="651039" cy="651039"/>
          </a:xfrm>
        </p:grpSpPr>
        <p:sp>
          <p:nvSpPr>
            <p:cNvPr id="71" name="Oval 70">
              <a:extLst>
                <a:ext uri="{FF2B5EF4-FFF2-40B4-BE49-F238E27FC236}">
                  <a16:creationId xmlns:a16="http://schemas.microsoft.com/office/drawing/2014/main" id="{0514CDFA-F578-8909-CF1D-A30A13A228B9}"/>
                </a:ext>
              </a:extLst>
            </p:cNvPr>
            <p:cNvSpPr/>
            <p:nvPr/>
          </p:nvSpPr>
          <p:spPr bwMode="auto">
            <a:xfrm>
              <a:off x="7378395" y="1607043"/>
              <a:ext cx="651039" cy="651039"/>
            </a:xfrm>
            <a:prstGeom prst="ellipse">
              <a:avLst/>
            </a:prstGeom>
            <a:solidFill>
              <a:srgbClr val="D59DFF"/>
            </a:soli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pic>
          <p:nvPicPr>
            <p:cNvPr id="72" name="Graphic 71">
              <a:extLst>
                <a:ext uri="{FF2B5EF4-FFF2-40B4-BE49-F238E27FC236}">
                  <a16:creationId xmlns:a16="http://schemas.microsoft.com/office/drawing/2014/main" id="{FD100EB2-6D6C-0325-4550-A1B5C09733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08255" y="1715659"/>
              <a:ext cx="433805" cy="433805"/>
            </a:xfrm>
            <a:prstGeom prst="rect">
              <a:avLst/>
            </a:prstGeom>
          </p:spPr>
        </p:pic>
      </p:grpSp>
      <p:grpSp>
        <p:nvGrpSpPr>
          <p:cNvPr id="73" name="Group 72">
            <a:extLst>
              <a:ext uri="{FF2B5EF4-FFF2-40B4-BE49-F238E27FC236}">
                <a16:creationId xmlns:a16="http://schemas.microsoft.com/office/drawing/2014/main" id="{56BB2CDE-D082-C73E-CB76-4CE85CF2796F}"/>
              </a:ext>
            </a:extLst>
          </p:cNvPr>
          <p:cNvGrpSpPr/>
          <p:nvPr/>
        </p:nvGrpSpPr>
        <p:grpSpPr>
          <a:xfrm>
            <a:off x="4019016" y="5101468"/>
            <a:ext cx="650869" cy="650869"/>
            <a:chOff x="4051961" y="5367717"/>
            <a:chExt cx="651039" cy="651039"/>
          </a:xfrm>
        </p:grpSpPr>
        <p:sp>
          <p:nvSpPr>
            <p:cNvPr id="74" name="Oval 73">
              <a:extLst>
                <a:ext uri="{FF2B5EF4-FFF2-40B4-BE49-F238E27FC236}">
                  <a16:creationId xmlns:a16="http://schemas.microsoft.com/office/drawing/2014/main" id="{AF33D3E3-2333-2EE0-45AE-B7EA1CDC0DA4}"/>
                </a:ext>
              </a:extLst>
            </p:cNvPr>
            <p:cNvSpPr/>
            <p:nvPr/>
          </p:nvSpPr>
          <p:spPr bwMode="auto">
            <a:xfrm>
              <a:off x="4051961" y="5367717"/>
              <a:ext cx="651039" cy="651039"/>
            </a:xfrm>
            <a:prstGeom prst="ellipse">
              <a:avLst/>
            </a:prstGeom>
            <a:solidFill>
              <a:srgbClr val="50E6FF"/>
            </a:solidFill>
            <a:ln w="101917" cap="flat">
              <a:noFill/>
              <a:prstDash val="solid"/>
              <a:miter/>
            </a:ln>
          </p:spPr>
          <p:txBody>
            <a:bodyPr rtlCol="0" anchor="ctr"/>
            <a:lstStyle/>
            <a:p>
              <a:pPr defTabSz="914093"/>
              <a:endParaRPr lang="en-US" sz="1764" err="1">
                <a:solidFill>
                  <a:srgbClr val="FFFFFF"/>
                </a:solidFill>
                <a:latin typeface="Ubuntu" panose="020B0504030602030204" pitchFamily="34" charset="0"/>
              </a:endParaRPr>
            </a:p>
          </p:txBody>
        </p:sp>
        <p:pic>
          <p:nvPicPr>
            <p:cNvPr id="75" name="Graphic 74">
              <a:extLst>
                <a:ext uri="{FF2B5EF4-FFF2-40B4-BE49-F238E27FC236}">
                  <a16:creationId xmlns:a16="http://schemas.microsoft.com/office/drawing/2014/main" id="{04C65428-2C64-4BB0-7DCC-7130298BA9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8423" y="5503875"/>
              <a:ext cx="388876" cy="388876"/>
            </a:xfrm>
            <a:prstGeom prst="rect">
              <a:avLst/>
            </a:prstGeom>
          </p:spPr>
        </p:pic>
      </p:grpSp>
    </p:spTree>
    <p:extLst>
      <p:ext uri="{BB962C8B-B14F-4D97-AF65-F5344CB8AC3E}">
        <p14:creationId xmlns:p14="http://schemas.microsoft.com/office/powerpoint/2010/main" val="3164955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5"/>
                                        </p:tgtEl>
                                      </p:cBhvr>
                                      <p:by x="0" y="0"/>
                                    </p:animScale>
                                  </p:childTnLst>
                                </p:cTn>
                              </p:par>
                              <p:par>
                                <p:cTn id="9" presetID="42" presetClass="path" presetSubtype="0" decel="100000" fill="hold" nodeType="withEffect">
                                  <p:stCondLst>
                                    <p:cond delay="500"/>
                                  </p:stCondLst>
                                  <p:childTnLst>
                                    <p:animMotion origin="layout" path="M -2.5E-6 -2.96296E-6 L 0.22604 0.21435 " pathEditMode="relative" rAng="0" ptsTypes="AA">
                                      <p:cBhvr>
                                        <p:cTn id="10" dur="500" spd="-100000" fill="hold"/>
                                        <p:tgtEl>
                                          <p:spTgt spid="45"/>
                                        </p:tgtEl>
                                        <p:attrNameLst>
                                          <p:attrName>ppt_x</p:attrName>
                                          <p:attrName>ppt_y</p:attrName>
                                        </p:attrNameLst>
                                      </p:cBhvr>
                                      <p:rCtr x="11302" y="10718"/>
                                    </p:animMotion>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par>
                                <p:cTn id="15" presetID="22" presetClass="entr" presetSubtype="1" fill="hold" grpId="0" nodeType="withEffect">
                                  <p:stCondLst>
                                    <p:cond delay="30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par>
                          <p:cTn id="18" fill="hold">
                            <p:stCondLst>
                              <p:cond delay="1800"/>
                            </p:stCondLst>
                            <p:childTnLst>
                              <p:par>
                                <p:cTn id="19" presetID="1" presetClass="entr" presetSubtype="0" fill="hold" nodeType="afterEffect">
                                  <p:stCondLst>
                                    <p:cond delay="500"/>
                                  </p:stCondLst>
                                  <p:childTnLst>
                                    <p:set>
                                      <p:cBhvr>
                                        <p:cTn id="20" dur="1" fill="hold">
                                          <p:stCondLst>
                                            <p:cond delay="0"/>
                                          </p:stCondLst>
                                        </p:cTn>
                                        <p:tgtEl>
                                          <p:spTgt spid="51"/>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51"/>
                                        </p:tgtEl>
                                      </p:cBhvr>
                                      <p:by x="0" y="0"/>
                                    </p:animScale>
                                  </p:childTnLst>
                                </p:cTn>
                              </p:par>
                              <p:par>
                                <p:cTn id="23" presetID="42" presetClass="path" presetSubtype="0" decel="100000" fill="hold" nodeType="withEffect">
                                  <p:stCondLst>
                                    <p:cond delay="500"/>
                                  </p:stCondLst>
                                  <p:childTnLst>
                                    <p:animMotion origin="layout" path="M -1.04167E-6 -3.7037E-7 L 0.22474 -0.20509 " pathEditMode="relative" rAng="0" ptsTypes="AA">
                                      <p:cBhvr>
                                        <p:cTn id="24" dur="500" spd="-100000" fill="hold"/>
                                        <p:tgtEl>
                                          <p:spTgt spid="51"/>
                                        </p:tgtEl>
                                        <p:attrNameLst>
                                          <p:attrName>ppt_x</p:attrName>
                                          <p:attrName>ppt_y</p:attrName>
                                        </p:attrNameLst>
                                      </p:cBhvr>
                                      <p:rCtr x="11237" y="-10255"/>
                                    </p:animMotion>
                                  </p:childTnLst>
                                </p:cTn>
                              </p:par>
                            </p:childTnLst>
                          </p:cTn>
                        </p:par>
                        <p:par>
                          <p:cTn id="25" fill="hold">
                            <p:stCondLst>
                              <p:cond delay="280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3600"/>
                            </p:stCondLst>
                            <p:childTnLst>
                              <p:par>
                                <p:cTn id="33" presetID="1" presetClass="entr" presetSubtype="0" fill="hold" nodeType="afterEffect">
                                  <p:stCondLst>
                                    <p:cond delay="500"/>
                                  </p:stCondLst>
                                  <p:childTnLst>
                                    <p:set>
                                      <p:cBhvr>
                                        <p:cTn id="34" dur="1" fill="hold">
                                          <p:stCondLst>
                                            <p:cond delay="0"/>
                                          </p:stCondLst>
                                        </p:cTn>
                                        <p:tgtEl>
                                          <p:spTgt spid="48"/>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48"/>
                                        </p:tgtEl>
                                      </p:cBhvr>
                                      <p:by x="0" y="0"/>
                                    </p:animScale>
                                  </p:childTnLst>
                                </p:cTn>
                              </p:par>
                              <p:par>
                                <p:cTn id="37" presetID="42" presetClass="path" presetSubtype="0" decel="100000" fill="hold" nodeType="withEffect">
                                  <p:stCondLst>
                                    <p:cond delay="500"/>
                                  </p:stCondLst>
                                  <p:childTnLst>
                                    <p:animMotion origin="layout" path="M 2.70833E-6 -3.7037E-7 L -0.23321 -0.20486 " pathEditMode="relative" rAng="0" ptsTypes="AA">
                                      <p:cBhvr>
                                        <p:cTn id="38" dur="500" spd="-100000" fill="hold"/>
                                        <p:tgtEl>
                                          <p:spTgt spid="48"/>
                                        </p:tgtEl>
                                        <p:attrNameLst>
                                          <p:attrName>ppt_x</p:attrName>
                                          <p:attrName>ppt_y</p:attrName>
                                        </p:attrNameLst>
                                      </p:cBhvr>
                                      <p:rCtr x="-11667" y="-10255"/>
                                    </p:animMotion>
                                  </p:childTnLst>
                                </p:cTn>
                              </p:par>
                            </p:childTnLst>
                          </p:cTn>
                        </p:par>
                        <p:par>
                          <p:cTn id="39" fill="hold">
                            <p:stCondLst>
                              <p:cond delay="4600"/>
                            </p:stCondLst>
                            <p:childTnLst>
                              <p:par>
                                <p:cTn id="40" presetID="10" presetClass="entr" presetSubtype="0" fill="hold" nodeType="after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22" presetClass="entr" presetSubtype="4" fill="hold" grpId="0" nodeType="withEffect">
                                  <p:stCondLst>
                                    <p:cond delay="30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par>
                          <p:cTn id="46" fill="hold">
                            <p:stCondLst>
                              <p:cond delay="5400"/>
                            </p:stCondLst>
                            <p:childTnLst>
                              <p:par>
                                <p:cTn id="47" presetID="1" presetClass="entr" presetSubtype="0" fill="hold" nodeType="afterEffect">
                                  <p:stCondLst>
                                    <p:cond delay="500"/>
                                  </p:stCondLst>
                                  <p:childTnLst>
                                    <p:set>
                                      <p:cBhvr>
                                        <p:cTn id="48" dur="1" fill="hold">
                                          <p:stCondLst>
                                            <p:cond delay="0"/>
                                          </p:stCondLst>
                                        </p:cTn>
                                        <p:tgtEl>
                                          <p:spTgt spid="39"/>
                                        </p:tgtEl>
                                        <p:attrNameLst>
                                          <p:attrName>style.visibility</p:attrName>
                                        </p:attrNameLst>
                                      </p:cBhvr>
                                      <p:to>
                                        <p:strVal val="visible"/>
                                      </p:to>
                                    </p:set>
                                  </p:childTnLst>
                                </p:cTn>
                              </p:par>
                              <p:par>
                                <p:cTn id="49" presetID="6" presetClass="emph" presetSubtype="0" accel="100000" autoRev="1" fill="hold" nodeType="withEffect">
                                  <p:stCondLst>
                                    <p:cond delay="0"/>
                                  </p:stCondLst>
                                  <p:childTnLst>
                                    <p:animScale>
                                      <p:cBhvr>
                                        <p:cTn id="50" dur="500" fill="hold"/>
                                        <p:tgtEl>
                                          <p:spTgt spid="39"/>
                                        </p:tgtEl>
                                      </p:cBhvr>
                                      <p:by x="0" y="0"/>
                                    </p:animScale>
                                  </p:childTnLst>
                                </p:cTn>
                              </p:par>
                              <p:par>
                                <p:cTn id="51" presetID="42" presetClass="path" presetSubtype="0" decel="100000" fill="hold" nodeType="withEffect">
                                  <p:stCondLst>
                                    <p:cond delay="500"/>
                                  </p:stCondLst>
                                  <p:childTnLst>
                                    <p:animMotion origin="layout" path="M 2.70833E-6 -3.33333E-6 L -0.23216 0.21227 " pathEditMode="relative" rAng="0" ptsTypes="AA">
                                      <p:cBhvr>
                                        <p:cTn id="52" dur="500" spd="-100000" fill="hold"/>
                                        <p:tgtEl>
                                          <p:spTgt spid="39"/>
                                        </p:tgtEl>
                                        <p:attrNameLst>
                                          <p:attrName>ppt_x</p:attrName>
                                          <p:attrName>ppt_y</p:attrName>
                                        </p:attrNameLst>
                                      </p:cBhvr>
                                      <p:rCtr x="-11615" y="10602"/>
                                    </p:animMotion>
                                  </p:childTnLst>
                                </p:cTn>
                              </p:par>
                            </p:childTnLst>
                          </p:cTn>
                        </p:par>
                        <p:par>
                          <p:cTn id="53" fill="hold">
                            <p:stCondLst>
                              <p:cond delay="6400"/>
                            </p:stCondLst>
                            <p:childTnLst>
                              <p:par>
                                <p:cTn id="54" presetID="10" presetClass="entr" presetSubtype="0"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22" presetClass="entr" presetSubtype="2"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wipe(right)">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Lst>
  </p:timing>
</p:sld>
</file>

<file path=ppt/theme/theme1.xml><?xml version="1.0" encoding="utf-8"?>
<a:theme xmlns:a="http://schemas.openxmlformats.org/drawingml/2006/main" name="Office Theme">
  <a:themeElements>
    <a:clrScheme name="PowerPoint Graphics Sampler">
      <a:dk1>
        <a:srgbClr val="000000"/>
      </a:dk1>
      <a:lt1>
        <a:srgbClr val="FFFFFF"/>
      </a:lt1>
      <a:dk2>
        <a:srgbClr val="44546A"/>
      </a:dk2>
      <a:lt2>
        <a:srgbClr val="E7E6E6"/>
      </a:lt2>
      <a:accent1>
        <a:srgbClr val="61CAFF"/>
      </a:accent1>
      <a:accent2>
        <a:srgbClr val="FF8628"/>
      </a:accent2>
      <a:accent3>
        <a:srgbClr val="692523"/>
      </a:accent3>
      <a:accent4>
        <a:srgbClr val="00936B"/>
      </a:accent4>
      <a:accent5>
        <a:srgbClr val="F8EEE0"/>
      </a:accent5>
      <a:accent6>
        <a:srgbClr val="FF8983"/>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2D9D47C4-E048-48CE-9EAB-67DB8B15B188}" vid="{2386E0DA-045D-4708-846F-287123C69B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ACB481-370C-4157-857E-0C6A48FCBC29}">
  <ds:schemaRefs>
    <ds:schemaRef ds:uri="http://schemas.microsoft.com/sharepoint/v3/contenttype/forms"/>
  </ds:schemaRefs>
</ds:datastoreItem>
</file>

<file path=customXml/itemProps2.xml><?xml version="1.0" encoding="utf-8"?>
<ds:datastoreItem xmlns:ds="http://schemas.openxmlformats.org/officeDocument/2006/customXml" ds:itemID="{85620D6F-1F8F-4A76-8608-4ACC0B8CC7B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02984E7-597A-4498-AADB-FEFDB8E81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Infographic presentation</Template>
  <TotalTime>833</TotalTime>
  <Words>1734</Words>
  <Application>Microsoft Office PowerPoint</Application>
  <PresentationFormat>Custom</PresentationFormat>
  <Paragraphs>296</Paragraphs>
  <Slides>32</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Congenial</vt:lpstr>
      <vt:lpstr>Segoe UI</vt:lpstr>
      <vt:lpstr>Segoe UI Semibold</vt:lpstr>
      <vt:lpstr>Segoe UI Semilight</vt:lpstr>
      <vt:lpstr>Ubuntu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process tools experience</dc:title>
  <dc:subject/>
  <dc:creator>Goloknath Mishra (NCS)</dc:creator>
  <cp:keywords/>
  <dc:description/>
  <cp:lastModifiedBy>Goloknath Mishra (NCS)</cp:lastModifiedBy>
  <cp:revision>50</cp:revision>
  <dcterms:created xsi:type="dcterms:W3CDTF">2023-12-05T20:39:18Z</dcterms:created>
  <dcterms:modified xsi:type="dcterms:W3CDTF">2023-12-07T05:15:41Z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